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75" r:id="rId5"/>
    <p:sldMasterId id="2147493702" r:id="rId6"/>
    <p:sldMasterId id="2147493712" r:id="rId7"/>
    <p:sldMasterId id="2147493737" r:id="rId8"/>
  </p:sldMasterIdLst>
  <p:notesMasterIdLst>
    <p:notesMasterId r:id="rId80"/>
  </p:notesMasterIdLst>
  <p:handoutMasterIdLst>
    <p:handoutMasterId r:id="rId81"/>
  </p:handoutMasterIdLst>
  <p:sldIdLst>
    <p:sldId id="854" r:id="rId9"/>
    <p:sldId id="2142532378" r:id="rId10"/>
    <p:sldId id="2142532479" r:id="rId11"/>
    <p:sldId id="2142532477" r:id="rId12"/>
    <p:sldId id="2142532526" r:id="rId13"/>
    <p:sldId id="2142532525" r:id="rId14"/>
    <p:sldId id="838" r:id="rId15"/>
    <p:sldId id="839" r:id="rId16"/>
    <p:sldId id="2142532396" r:id="rId17"/>
    <p:sldId id="460" r:id="rId18"/>
    <p:sldId id="1331" r:id="rId19"/>
    <p:sldId id="2142532523" r:id="rId20"/>
    <p:sldId id="498" r:id="rId21"/>
    <p:sldId id="1287" r:id="rId22"/>
    <p:sldId id="1288" r:id="rId23"/>
    <p:sldId id="2142532524" r:id="rId24"/>
    <p:sldId id="1282" r:id="rId25"/>
    <p:sldId id="2142532402" r:id="rId26"/>
    <p:sldId id="1286" r:id="rId27"/>
    <p:sldId id="2142532515" r:id="rId28"/>
    <p:sldId id="2142532516" r:id="rId29"/>
    <p:sldId id="2142532517" r:id="rId30"/>
    <p:sldId id="499" r:id="rId31"/>
    <p:sldId id="500" r:id="rId32"/>
    <p:sldId id="501" r:id="rId33"/>
    <p:sldId id="502" r:id="rId34"/>
    <p:sldId id="503" r:id="rId35"/>
    <p:sldId id="2142532403" r:id="rId36"/>
    <p:sldId id="2142532521" r:id="rId37"/>
    <p:sldId id="2142532522" r:id="rId38"/>
    <p:sldId id="2142532461" r:id="rId39"/>
    <p:sldId id="2142532462" r:id="rId40"/>
    <p:sldId id="2142532463" r:id="rId41"/>
    <p:sldId id="2142532464" r:id="rId42"/>
    <p:sldId id="459" r:id="rId43"/>
    <p:sldId id="2142532397" r:id="rId44"/>
    <p:sldId id="461" r:id="rId45"/>
    <p:sldId id="463" r:id="rId46"/>
    <p:sldId id="2142532466" r:id="rId47"/>
    <p:sldId id="2142532482" r:id="rId48"/>
    <p:sldId id="2142532465" r:id="rId49"/>
    <p:sldId id="2142532518" r:id="rId50"/>
    <p:sldId id="2142532519" r:id="rId51"/>
    <p:sldId id="1332" r:id="rId52"/>
    <p:sldId id="2142532480" r:id="rId53"/>
    <p:sldId id="430" r:id="rId54"/>
    <p:sldId id="2142532470" r:id="rId55"/>
    <p:sldId id="2142532471" r:id="rId56"/>
    <p:sldId id="480" r:id="rId57"/>
    <p:sldId id="1334" r:id="rId58"/>
    <p:sldId id="1335" r:id="rId59"/>
    <p:sldId id="481" r:id="rId60"/>
    <p:sldId id="1336" r:id="rId61"/>
    <p:sldId id="818" r:id="rId62"/>
    <p:sldId id="813" r:id="rId63"/>
    <p:sldId id="812" r:id="rId64"/>
    <p:sldId id="822" r:id="rId65"/>
    <p:sldId id="836" r:id="rId66"/>
    <p:sldId id="1284" r:id="rId67"/>
    <p:sldId id="1285" r:id="rId68"/>
    <p:sldId id="2142532520" r:id="rId69"/>
    <p:sldId id="476" r:id="rId70"/>
    <p:sldId id="485" r:id="rId71"/>
    <p:sldId id="486" r:id="rId72"/>
    <p:sldId id="487" r:id="rId73"/>
    <p:sldId id="488" r:id="rId74"/>
    <p:sldId id="489" r:id="rId75"/>
    <p:sldId id="2142532469" r:id="rId76"/>
    <p:sldId id="2142532467" r:id="rId77"/>
    <p:sldId id="491" r:id="rId78"/>
    <p:sldId id="492" r:id="rId7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2"/>
    <p:restoredTop sz="96332"/>
  </p:normalViewPr>
  <p:slideViewPr>
    <p:cSldViewPr snapToObjects="1">
      <p:cViewPr varScale="1">
        <p:scale>
          <a:sx n="171" d="100"/>
          <a:sy n="171" d="100"/>
        </p:scale>
        <p:origin x="3376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40" d="100"/>
          <a:sy n="140" d="100"/>
        </p:scale>
        <p:origin x="54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>
        <a:xfrm>
          <a:off x="2027083" y="1538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>
        <a:xfrm>
          <a:off x="207385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gm:t>
    </dgm:pt>
    <dgm:pt modelId="{B7234D52-86F6-4F4E-8961-B0A093892251}" type="parTrans" cxnId="{54DCFDD0-E9C0-5241-8CA8-8F515C8B435A}">
      <dgm:prSet/>
      <dgm:spPr>
        <a:xfrm>
          <a:off x="708679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>
        <a:xfrm>
          <a:off x="2277730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gm:t>
    </dgm:pt>
    <dgm:pt modelId="{1E699710-EB55-9044-B7AA-0FC861865449}" type="parTrans" cxnId="{D3015168-34AA-E84B-9DD4-BC10E5DACA50}">
      <dgm:prSet/>
      <dgm:spPr>
        <a:xfrm>
          <a:off x="2528377" y="502832"/>
          <a:ext cx="250647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>
        <a:xfrm>
          <a:off x="3846781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gm:t>
    </dgm:pt>
    <dgm:pt modelId="{18551FA4-E5B8-194D-B7EF-9A2389A0FD00}" type="parTrans" cxnId="{10535A86-69FC-6243-ABE4-CA8E6C0EE0A1}">
      <dgm:prSet/>
      <dgm:spPr>
        <a:xfrm>
          <a:off x="2528377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>
        <a:xfrm>
          <a:off x="458032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B757E864-6A3F-E048-85A6-5FE008056E53}" type="parTrans" cxnId="{12D3D1D0-6234-4B48-B0AB-7E42C41A919C}">
      <dgm:prSet/>
      <dgm:spPr>
        <a:xfrm>
          <a:off x="307644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>
        <a:xfrm>
          <a:off x="458032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gm:t>
    </dgm:pt>
    <dgm:pt modelId="{6DDE0E3D-4A30-9444-B953-D7AAEB7B27D4}" type="parTrans" cxnId="{4D640857-8BA3-B846-BA22-9CA9EE91B78E}">
      <dgm:prSet/>
      <dgm:spPr>
        <a:xfrm>
          <a:off x="307644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>
        <a:xfrm>
          <a:off x="1671164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9F8CD6F4-57F3-1243-9E8F-BDECEB3EAD1C}" type="parTrans" cxnId="{A492A6CD-48E4-E24B-A108-CD65D24730F0}">
      <dgm:prSet/>
      <dgm:spPr>
        <a:xfrm>
          <a:off x="2172458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>
        <a:xfrm>
          <a:off x="2884296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A92B6AD9-A913-D14C-B4E1-BBCA560D9D5F}" type="parTrans" cxnId="{217758AF-9895-1640-B9BC-BF4ED6428AC0}">
      <dgm:prSet/>
      <dgm:spPr>
        <a:xfrm>
          <a:off x="2779024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>
        <a:xfrm>
          <a:off x="4097428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gm:t>
    </dgm:pt>
    <dgm:pt modelId="{E3BB968A-52E4-7042-87EB-BA294DA2BE50}" type="parTrans" cxnId="{096968E1-ECB0-B646-A40E-8229E1662464}">
      <dgm:prSet/>
      <dgm:spPr>
        <a:xfrm>
          <a:off x="3947040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>
        <a:xfrm>
          <a:off x="4097428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gm:t>
    </dgm:pt>
    <dgm:pt modelId="{EF31EA80-8826-2C4D-A7B2-F3E689396DEB}" type="parTrans" cxnId="{99B46969-2B65-AB49-9373-14B8301F8F3D}">
      <dgm:prSet/>
      <dgm:spPr>
        <a:xfrm>
          <a:off x="3947040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>
        <a:xfrm>
          <a:off x="1921811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gm:t>
    </dgm:pt>
    <dgm:pt modelId="{CF1110BC-E7ED-5444-B50C-25DBD5ECFCCC}" type="parTrans" cxnId="{1382739D-1B97-844F-82BC-17557135CE8F}">
      <dgm:prSet/>
      <dgm:spPr>
        <a:xfrm>
          <a:off x="1771423" y="1926508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>
        <a:xfrm>
          <a:off x="1921811" y="2848889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gm:t>
    </dgm:pt>
    <dgm:pt modelId="{4EB6C1DE-40FA-6345-8410-3A15BB534E97}" type="parTrans" cxnId="{0E65BDA7-71A2-3B42-BEDF-C5E97076309D}">
      <dgm:prSet/>
      <dgm:spPr>
        <a:xfrm>
          <a:off x="1771423" y="1926508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>
        <a:xfrm>
          <a:off x="2027083" y="1538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>
        <a:xfrm>
          <a:off x="207385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gm:t>
    </dgm:pt>
    <dgm:pt modelId="{B7234D52-86F6-4F4E-8961-B0A093892251}" type="parTrans" cxnId="{54DCFDD0-E9C0-5241-8CA8-8F515C8B435A}">
      <dgm:prSet/>
      <dgm:spPr>
        <a:xfrm>
          <a:off x="708679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>
        <a:xfrm>
          <a:off x="2277730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gm:t>
    </dgm:pt>
    <dgm:pt modelId="{1E699710-EB55-9044-B7AA-0FC861865449}" type="parTrans" cxnId="{D3015168-34AA-E84B-9DD4-BC10E5DACA50}">
      <dgm:prSet/>
      <dgm:spPr>
        <a:xfrm>
          <a:off x="2528377" y="502832"/>
          <a:ext cx="250647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>
        <a:xfrm>
          <a:off x="3846781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gm:t>
    </dgm:pt>
    <dgm:pt modelId="{18551FA4-E5B8-194D-B7EF-9A2389A0FD00}" type="parTrans" cxnId="{10535A86-69FC-6243-ABE4-CA8E6C0EE0A1}">
      <dgm:prSet/>
      <dgm:spPr>
        <a:xfrm>
          <a:off x="2528377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>
        <a:xfrm>
          <a:off x="458032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B757E864-6A3F-E048-85A6-5FE008056E53}" type="parTrans" cxnId="{12D3D1D0-6234-4B48-B0AB-7E42C41A919C}">
      <dgm:prSet/>
      <dgm:spPr>
        <a:xfrm>
          <a:off x="307644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>
        <a:xfrm>
          <a:off x="458032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gm:t>
    </dgm:pt>
    <dgm:pt modelId="{6DDE0E3D-4A30-9444-B953-D7AAEB7B27D4}" type="parTrans" cxnId="{4D640857-8BA3-B846-BA22-9CA9EE91B78E}">
      <dgm:prSet/>
      <dgm:spPr>
        <a:xfrm>
          <a:off x="307644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>
        <a:xfrm>
          <a:off x="1671164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9F8CD6F4-57F3-1243-9E8F-BDECEB3EAD1C}" type="parTrans" cxnId="{A492A6CD-48E4-E24B-A108-CD65D24730F0}">
      <dgm:prSet/>
      <dgm:spPr>
        <a:xfrm>
          <a:off x="2172458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>
        <a:xfrm>
          <a:off x="2884296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A92B6AD9-A913-D14C-B4E1-BBCA560D9D5F}" type="parTrans" cxnId="{217758AF-9895-1640-B9BC-BF4ED6428AC0}">
      <dgm:prSet/>
      <dgm:spPr>
        <a:xfrm>
          <a:off x="2779024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>
        <a:xfrm>
          <a:off x="4097428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gm:t>
    </dgm:pt>
    <dgm:pt modelId="{E3BB968A-52E4-7042-87EB-BA294DA2BE50}" type="parTrans" cxnId="{096968E1-ECB0-B646-A40E-8229E1662464}">
      <dgm:prSet/>
      <dgm:spPr>
        <a:xfrm>
          <a:off x="3947040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>
        <a:xfrm>
          <a:off x="4097428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gm:t>
    </dgm:pt>
    <dgm:pt modelId="{EF31EA80-8826-2C4D-A7B2-F3E689396DEB}" type="parTrans" cxnId="{99B46969-2B65-AB49-9373-14B8301F8F3D}">
      <dgm:prSet/>
      <dgm:spPr>
        <a:xfrm>
          <a:off x="3947040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>
        <a:xfrm>
          <a:off x="1921811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gm:t>
    </dgm:pt>
    <dgm:pt modelId="{CF1110BC-E7ED-5444-B50C-25DBD5ECFCCC}" type="parTrans" cxnId="{1382739D-1B97-844F-82BC-17557135CE8F}">
      <dgm:prSet/>
      <dgm:spPr>
        <a:xfrm>
          <a:off x="1771423" y="1926508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>
        <a:xfrm>
          <a:off x="1921811" y="2848889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gm:t>
    </dgm:pt>
    <dgm:pt modelId="{4EB6C1DE-40FA-6345-8410-3A15BB534E97}" type="parTrans" cxnId="{0E65BDA7-71A2-3B42-BEDF-C5E97076309D}">
      <dgm:prSet/>
      <dgm:spPr>
        <a:xfrm>
          <a:off x="1771423" y="1926508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4683735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4683735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000286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297715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102050" y="2286081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102050" y="2286081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577937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000286" y="596683"/>
          <a:ext cx="297429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365064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365064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840950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405428" y="1825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sp:txBody>
      <dsp:txXfrm>
        <a:off x="2405428" y="1825"/>
        <a:ext cx="1189716" cy="594858"/>
      </dsp:txXfrm>
    </dsp:sp>
    <dsp:sp modelId="{5E520E97-E759-EE4D-BB5B-396426E0BD39}">
      <dsp:nvSpPr>
        <dsp:cNvPr id="0" name=""/>
        <dsp:cNvSpPr/>
      </dsp:nvSpPr>
      <dsp:spPr>
        <a:xfrm>
          <a:off x="246092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sp:txBody>
      <dsp:txXfrm>
        <a:off x="246092" y="846524"/>
        <a:ext cx="1189716" cy="594858"/>
      </dsp:txXfrm>
    </dsp:sp>
    <dsp:sp modelId="{B4247BDC-F99D-5C4D-B745-0CD38B776282}">
      <dsp:nvSpPr>
        <dsp:cNvPr id="0" name=""/>
        <dsp:cNvSpPr/>
      </dsp:nvSpPr>
      <dsp:spPr>
        <a:xfrm>
          <a:off x="543521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543521" y="1691222"/>
        <a:ext cx="1189716" cy="594858"/>
      </dsp:txXfrm>
    </dsp:sp>
    <dsp:sp modelId="{F06CCCB7-7624-2049-99AB-84A59CFFB78E}">
      <dsp:nvSpPr>
        <dsp:cNvPr id="0" name=""/>
        <dsp:cNvSpPr/>
      </dsp:nvSpPr>
      <dsp:spPr>
        <a:xfrm>
          <a:off x="543521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sp:txBody>
      <dsp:txXfrm>
        <a:off x="543521" y="2535921"/>
        <a:ext cx="1189716" cy="594858"/>
      </dsp:txXfrm>
    </dsp:sp>
    <dsp:sp modelId="{AF9C30DF-3F03-C145-A0DE-C9B9B5790CA5}">
      <dsp:nvSpPr>
        <dsp:cNvPr id="0" name=""/>
        <dsp:cNvSpPr/>
      </dsp:nvSpPr>
      <dsp:spPr>
        <a:xfrm>
          <a:off x="2702857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sp:txBody>
      <dsp:txXfrm>
        <a:off x="2702857" y="846524"/>
        <a:ext cx="1189716" cy="594858"/>
      </dsp:txXfrm>
    </dsp:sp>
    <dsp:sp modelId="{1AB853FA-BB52-1B4C-9E4D-75E57AC6CAC4}">
      <dsp:nvSpPr>
        <dsp:cNvPr id="0" name=""/>
        <dsp:cNvSpPr/>
      </dsp:nvSpPr>
      <dsp:spPr>
        <a:xfrm>
          <a:off x="1983078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1983078" y="1691222"/>
        <a:ext cx="1189716" cy="594858"/>
      </dsp:txXfrm>
    </dsp:sp>
    <dsp:sp modelId="{24D8FE46-887B-5549-851F-CA784CABA354}">
      <dsp:nvSpPr>
        <dsp:cNvPr id="0" name=""/>
        <dsp:cNvSpPr/>
      </dsp:nvSpPr>
      <dsp:spPr>
        <a:xfrm>
          <a:off x="2280507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sp:txBody>
      <dsp:txXfrm>
        <a:off x="2280507" y="2535921"/>
        <a:ext cx="1189716" cy="594858"/>
      </dsp:txXfrm>
    </dsp:sp>
    <dsp:sp modelId="{4EECBD8C-4060-1C42-AD30-FDE4D78B97AD}">
      <dsp:nvSpPr>
        <dsp:cNvPr id="0" name=""/>
        <dsp:cNvSpPr/>
      </dsp:nvSpPr>
      <dsp:spPr>
        <a:xfrm>
          <a:off x="2280507" y="3380620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sp:txBody>
      <dsp:txXfrm>
        <a:off x="2280507" y="3380620"/>
        <a:ext cx="1189716" cy="594858"/>
      </dsp:txXfrm>
    </dsp:sp>
    <dsp:sp modelId="{358DCF77-081F-3344-808A-C3D19DC16A4D}">
      <dsp:nvSpPr>
        <dsp:cNvPr id="0" name=""/>
        <dsp:cNvSpPr/>
      </dsp:nvSpPr>
      <dsp:spPr>
        <a:xfrm>
          <a:off x="3422635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3422635" y="1691222"/>
        <a:ext cx="1189716" cy="594858"/>
      </dsp:txXfrm>
    </dsp:sp>
    <dsp:sp modelId="{CB66AAB5-8432-0A44-B2D4-360018B49BBD}">
      <dsp:nvSpPr>
        <dsp:cNvPr id="0" name=""/>
        <dsp:cNvSpPr/>
      </dsp:nvSpPr>
      <dsp:spPr>
        <a:xfrm>
          <a:off x="4564763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sp:txBody>
      <dsp:txXfrm>
        <a:off x="4564763" y="846524"/>
        <a:ext cx="1189716" cy="594858"/>
      </dsp:txXfrm>
    </dsp:sp>
    <dsp:sp modelId="{B74F8760-D699-AA4E-AE9F-4F51488BEB23}">
      <dsp:nvSpPr>
        <dsp:cNvPr id="0" name=""/>
        <dsp:cNvSpPr/>
      </dsp:nvSpPr>
      <dsp:spPr>
        <a:xfrm>
          <a:off x="4862192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sp:txBody>
      <dsp:txXfrm>
        <a:off x="4862192" y="1691222"/>
        <a:ext cx="1189716" cy="594858"/>
      </dsp:txXfrm>
    </dsp:sp>
    <dsp:sp modelId="{5F3B5918-3E3F-CE4C-AB83-E00D4099AA39}">
      <dsp:nvSpPr>
        <dsp:cNvPr id="0" name=""/>
        <dsp:cNvSpPr/>
      </dsp:nvSpPr>
      <dsp:spPr>
        <a:xfrm>
          <a:off x="4862192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sp:txBody>
      <dsp:txXfrm>
        <a:off x="4862192" y="2535921"/>
        <a:ext cx="1189716" cy="594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4683735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4683735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000286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297715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102050" y="2286081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102050" y="2286081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577937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000286" y="596683"/>
          <a:ext cx="297429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365064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365064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840950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405428" y="1825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sp:txBody>
      <dsp:txXfrm>
        <a:off x="2405428" y="1825"/>
        <a:ext cx="1189716" cy="594858"/>
      </dsp:txXfrm>
    </dsp:sp>
    <dsp:sp modelId="{5E520E97-E759-EE4D-BB5B-396426E0BD39}">
      <dsp:nvSpPr>
        <dsp:cNvPr id="0" name=""/>
        <dsp:cNvSpPr/>
      </dsp:nvSpPr>
      <dsp:spPr>
        <a:xfrm>
          <a:off x="246092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sp:txBody>
      <dsp:txXfrm>
        <a:off x="246092" y="846524"/>
        <a:ext cx="1189716" cy="594858"/>
      </dsp:txXfrm>
    </dsp:sp>
    <dsp:sp modelId="{B4247BDC-F99D-5C4D-B745-0CD38B776282}">
      <dsp:nvSpPr>
        <dsp:cNvPr id="0" name=""/>
        <dsp:cNvSpPr/>
      </dsp:nvSpPr>
      <dsp:spPr>
        <a:xfrm>
          <a:off x="543521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543521" y="1691222"/>
        <a:ext cx="1189716" cy="594858"/>
      </dsp:txXfrm>
    </dsp:sp>
    <dsp:sp modelId="{F06CCCB7-7624-2049-99AB-84A59CFFB78E}">
      <dsp:nvSpPr>
        <dsp:cNvPr id="0" name=""/>
        <dsp:cNvSpPr/>
      </dsp:nvSpPr>
      <dsp:spPr>
        <a:xfrm>
          <a:off x="543521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sp:txBody>
      <dsp:txXfrm>
        <a:off x="543521" y="2535921"/>
        <a:ext cx="1189716" cy="594858"/>
      </dsp:txXfrm>
    </dsp:sp>
    <dsp:sp modelId="{AF9C30DF-3F03-C145-A0DE-C9B9B5790CA5}">
      <dsp:nvSpPr>
        <dsp:cNvPr id="0" name=""/>
        <dsp:cNvSpPr/>
      </dsp:nvSpPr>
      <dsp:spPr>
        <a:xfrm>
          <a:off x="2702857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sp:txBody>
      <dsp:txXfrm>
        <a:off x="2702857" y="846524"/>
        <a:ext cx="1189716" cy="594858"/>
      </dsp:txXfrm>
    </dsp:sp>
    <dsp:sp modelId="{1AB853FA-BB52-1B4C-9E4D-75E57AC6CAC4}">
      <dsp:nvSpPr>
        <dsp:cNvPr id="0" name=""/>
        <dsp:cNvSpPr/>
      </dsp:nvSpPr>
      <dsp:spPr>
        <a:xfrm>
          <a:off x="1983078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1983078" y="1691222"/>
        <a:ext cx="1189716" cy="594858"/>
      </dsp:txXfrm>
    </dsp:sp>
    <dsp:sp modelId="{24D8FE46-887B-5549-851F-CA784CABA354}">
      <dsp:nvSpPr>
        <dsp:cNvPr id="0" name=""/>
        <dsp:cNvSpPr/>
      </dsp:nvSpPr>
      <dsp:spPr>
        <a:xfrm>
          <a:off x="2280507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sp:txBody>
      <dsp:txXfrm>
        <a:off x="2280507" y="2535921"/>
        <a:ext cx="1189716" cy="594858"/>
      </dsp:txXfrm>
    </dsp:sp>
    <dsp:sp modelId="{4EECBD8C-4060-1C42-AD30-FDE4D78B97AD}">
      <dsp:nvSpPr>
        <dsp:cNvPr id="0" name=""/>
        <dsp:cNvSpPr/>
      </dsp:nvSpPr>
      <dsp:spPr>
        <a:xfrm>
          <a:off x="2280507" y="3380620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sp:txBody>
      <dsp:txXfrm>
        <a:off x="2280507" y="3380620"/>
        <a:ext cx="1189716" cy="594858"/>
      </dsp:txXfrm>
    </dsp:sp>
    <dsp:sp modelId="{358DCF77-081F-3344-808A-C3D19DC16A4D}">
      <dsp:nvSpPr>
        <dsp:cNvPr id="0" name=""/>
        <dsp:cNvSpPr/>
      </dsp:nvSpPr>
      <dsp:spPr>
        <a:xfrm>
          <a:off x="3422635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3422635" y="1691222"/>
        <a:ext cx="1189716" cy="594858"/>
      </dsp:txXfrm>
    </dsp:sp>
    <dsp:sp modelId="{CB66AAB5-8432-0A44-B2D4-360018B49BBD}">
      <dsp:nvSpPr>
        <dsp:cNvPr id="0" name=""/>
        <dsp:cNvSpPr/>
      </dsp:nvSpPr>
      <dsp:spPr>
        <a:xfrm>
          <a:off x="4564763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sp:txBody>
      <dsp:txXfrm>
        <a:off x="4564763" y="846524"/>
        <a:ext cx="1189716" cy="594858"/>
      </dsp:txXfrm>
    </dsp:sp>
    <dsp:sp modelId="{B74F8760-D699-AA4E-AE9F-4F51488BEB23}">
      <dsp:nvSpPr>
        <dsp:cNvPr id="0" name=""/>
        <dsp:cNvSpPr/>
      </dsp:nvSpPr>
      <dsp:spPr>
        <a:xfrm>
          <a:off x="4862192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sp:txBody>
      <dsp:txXfrm>
        <a:off x="4862192" y="1691222"/>
        <a:ext cx="1189716" cy="594858"/>
      </dsp:txXfrm>
    </dsp:sp>
    <dsp:sp modelId="{5F3B5918-3E3F-CE4C-AB83-E00D4099AA39}">
      <dsp:nvSpPr>
        <dsp:cNvPr id="0" name=""/>
        <dsp:cNvSpPr/>
      </dsp:nvSpPr>
      <dsp:spPr>
        <a:xfrm>
          <a:off x="4862192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sp:txBody>
      <dsp:txXfrm>
        <a:off x="4862192" y="2535921"/>
        <a:ext cx="1189716" cy="59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9581CA-9744-4AE9-97B1-CC8F86FC45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6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B9485-3AD2-4911-8BBF-E462B94026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7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D35618-7C48-4401-8AA7-EE46D6EA65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1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89ECB-C02A-4812-92E9-50A27A2ED8E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9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6810-8BAD-97F7-FF17-BADCBEFA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4DD705D-28B4-12A9-3463-405E47937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2A43DD8-3162-02AE-74BD-F805331FE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A47C0E3-DD14-6506-9F69-E1DE3E82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5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D038-6D88-14D7-E8E9-2220B828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D44B080-B0FF-3629-08F7-BDC17CFA2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369F85E-183B-8B05-C984-265EDE11EC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60FECEDB-B67B-2B09-7388-1659674CF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7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D21-2EE3-88A9-FE58-384E9EA2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0C4E1B8-8EE6-1778-C70C-3D760AF4E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0B9DDF2-D970-C170-6781-AF50180BF3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44908221-0DE8-B896-BAE7-374E920C5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4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A3F274-ADFB-4FD5-B757-CBCB08A81F9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79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0CE7-A974-203E-DD58-B83217E8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52F3EB27-CC3F-71D5-13DB-76628923E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EDC77C7-50C8-82BF-A13A-9B31EAD227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06EF6EA8-5602-8B35-B759-BEBA2AA1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86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D35618-7C48-4401-8AA7-EE46D6EA65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1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AC2D-1D8D-2471-AF40-15C6BA307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361F49D-F839-B713-030A-A9517C6A2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0496606-FF01-CFF1-CCB1-E6559CCF0F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2055CBAE-9950-3476-C9BB-D289BF668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38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7FA315-0166-4801-8239-DC32DA23062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8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873"/>
            <a:ext cx="7843058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18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8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26873"/>
            <a:ext cx="373697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41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528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732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13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071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670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7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754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515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467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65408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490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45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0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272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133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30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937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48448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5728"/>
            <a:ext cx="9144000" cy="470535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43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8150"/>
            <a:ext cx="9144000" cy="4261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161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988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346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87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249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29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2178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2CA2315C-69FF-4E53-AA47-8DBB97511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53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826873"/>
            <a:ext cx="840812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189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660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50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8943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0221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2246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35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96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596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5734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75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49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03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85204528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0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W4111-2025S-13-Module-II-NoSQL-Module-IV-2</a:t>
            </a:r>
            <a:r>
              <a:rPr lang="en-US" altLang="en-US" sz="1050" i="1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2025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62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820342"/>
            <a:ext cx="782478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6" r:id="rId1"/>
    <p:sldLayoutId id="2147493677" r:id="rId2"/>
    <p:sldLayoutId id="2147493678" r:id="rId3"/>
    <p:sldLayoutId id="2147493679" r:id="rId4"/>
    <p:sldLayoutId id="2147493680" r:id="rId5"/>
    <p:sldLayoutId id="2147493681" r:id="rId6"/>
    <p:sldLayoutId id="2147493682" r:id="rId7"/>
    <p:sldLayoutId id="2147493683" r:id="rId8"/>
    <p:sldLayoutId id="2147493684" r:id="rId9"/>
    <p:sldLayoutId id="2147493685" r:id="rId10"/>
    <p:sldLayoutId id="2147493686" r:id="rId11"/>
    <p:sldLayoutId id="2147493687" r:id="rId12"/>
    <p:sldLayoutId id="2147493688" r:id="rId13"/>
    <p:sldLayoutId id="2147493689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8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Databases (S24) - Lecture 12: Module II (5), NoSQL (5), Big Data</a:t>
            </a:r>
            <a:r>
              <a:rPr lang="en-US" altLang="en-US" sz="800" i="1" dirty="0">
                <a:solidFill>
                  <a:schemeClr val="bg1"/>
                </a:solidFill>
              </a:rPr>
              <a:t>	</a:t>
            </a:r>
            <a:r>
              <a:rPr lang="en-US" altLang="en-US" sz="1000" i="1" dirty="0">
                <a:solidFill>
                  <a:schemeClr val="bg1"/>
                </a:solidFill>
              </a:rPr>
              <a:t>		</a:t>
            </a:r>
            <a:r>
              <a:rPr lang="de-DE" altLang="en-US" sz="800" i="1" dirty="0">
                <a:solidFill>
                  <a:schemeClr val="bg1"/>
                </a:solidFill>
              </a:rPr>
              <a:t>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3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3" r:id="rId1"/>
    <p:sldLayoutId id="2147493704" r:id="rId2"/>
    <p:sldLayoutId id="2147493705" r:id="rId3"/>
    <p:sldLayoutId id="2147493706" r:id="rId4"/>
    <p:sldLayoutId id="2147493707" r:id="rId5"/>
    <p:sldLayoutId id="2147493708" r:id="rId6"/>
    <p:sldLayoutId id="2147493709" r:id="rId7"/>
    <p:sldLayoutId id="2147493710" r:id="rId8"/>
    <p:sldLayoutId id="214749371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5453" y="4772109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00" b="0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00" b="0" dirty="0">
                <a:solidFill>
                  <a:schemeClr val="bg1"/>
                </a:solidFill>
              </a:rPr>
              <a:t> | W4111-2024S-13-Module-IV-2</a:t>
            </a:r>
            <a:r>
              <a:rPr lang="en-US" altLang="en-US" sz="1000" b="0" i="1" dirty="0">
                <a:solidFill>
                  <a:schemeClr val="bg1"/>
                </a:solidFill>
              </a:rPr>
              <a:t>			</a:t>
            </a:r>
            <a:r>
              <a:rPr lang="de-DE" altLang="en-US" sz="1000" b="0" i="1" dirty="0">
                <a:solidFill>
                  <a:schemeClr val="bg1"/>
                </a:solidFill>
              </a:rPr>
              <a:t>© Donald F. Ferguson, 2024</a:t>
            </a:r>
            <a:endParaRPr lang="en-US" altLang="en-US" sz="1000" b="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3" r:id="rId1"/>
    <p:sldLayoutId id="2147493714" r:id="rId2"/>
    <p:sldLayoutId id="2147493715" r:id="rId3"/>
    <p:sldLayoutId id="2147493716" r:id="rId4"/>
    <p:sldLayoutId id="2147493717" r:id="rId5"/>
    <p:sldLayoutId id="2147493718" r:id="rId6"/>
    <p:sldLayoutId id="2147493719" r:id="rId7"/>
    <p:sldLayoutId id="2147493720" r:id="rId8"/>
    <p:sldLayoutId id="214749372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10.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over-6Ed">
            <a:extLst>
              <a:ext uri="{FF2B5EF4-FFF2-40B4-BE49-F238E27FC236}">
                <a16:creationId xmlns:a16="http://schemas.microsoft.com/office/drawing/2014/main" id="{50EA20A4-E349-4502-9306-52BDD2ADA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2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38" r:id="rId1"/>
    <p:sldLayoutId id="2147493739" r:id="rId2"/>
    <p:sldLayoutId id="2147493740" r:id="rId3"/>
    <p:sldLayoutId id="2147493741" r:id="rId4"/>
    <p:sldLayoutId id="2147493742" r:id="rId5"/>
    <p:sldLayoutId id="2147493743" r:id="rId6"/>
    <p:sldLayoutId id="2147493744" r:id="rId7"/>
    <p:sldLayoutId id="2147493745" r:id="rId8"/>
    <p:sldLayoutId id="2147493746" r:id="rId9"/>
    <p:sldLayoutId id="2147493747" r:id="rId10"/>
    <p:sldLayoutId id="2147493748" r:id="rId11"/>
    <p:sldLayoutId id="2147493749" r:id="rId12"/>
    <p:sldLayoutId id="2147493750" r:id="rId13"/>
    <p:sldLayoutId id="2147493751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spark/index.htm" TargetMode="External"/><Relationship Id="rId2" Type="http://schemas.openxmlformats.org/officeDocument/2006/relationships/hyperlink" Target="https://www.datacamp.com/tutorial/pyspark-tutorial-getting-started-with-pyspark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438150"/>
            <a:ext cx="9143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W4111 – Introduction to Databases</a:t>
            </a:r>
            <a:br>
              <a:rPr lang="en-US" altLang="en-US" sz="3200" i="1" dirty="0"/>
            </a:br>
            <a:r>
              <a:rPr lang="en-US" altLang="en-US" sz="3200" i="1" dirty="0"/>
              <a:t>Module II (4), NoSQL (4)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0544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databricks.com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17317073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F59DA-F3FA-3093-A828-CCFB4F8F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6CC1F947-053C-DCC5-BC20-6598C5A0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FCF45E-455D-55FA-A230-A028DF32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881C0A9F-32F8-CD96-4998-67B8173C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BA98CC9-7699-D0D6-3660-B4EDACB5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Star Schema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67388C6-94E4-578E-64AA-72C50D01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2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29167"/>
            <a:ext cx="4904182" cy="3789965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048F35E-FEA7-59A7-8253-C7E83A7C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18" y="666750"/>
            <a:ext cx="4142182" cy="4191000"/>
          </a:xfrm>
        </p:spPr>
        <p:txBody>
          <a:bodyPr/>
          <a:lstStyle/>
          <a:p>
            <a:r>
              <a:rPr lang="en-US" sz="1100" dirty="0"/>
              <a:t>A common model for (some) data in a date warehouse is a </a:t>
            </a:r>
            <a:r>
              <a:rPr lang="en-US" sz="1100" i="1" dirty="0"/>
              <a:t>star schema.</a:t>
            </a:r>
          </a:p>
          <a:p>
            <a:r>
              <a:rPr lang="en-US" sz="1100" dirty="0"/>
              <a:t>There are one or more </a:t>
            </a:r>
            <a:r>
              <a:rPr lang="en-US" sz="1100" i="1" dirty="0"/>
              <a:t>fact tables</a:t>
            </a:r>
            <a:r>
              <a:rPr lang="en-US" sz="1100" dirty="0"/>
              <a:t> that have records for small facts, e.g.</a:t>
            </a:r>
          </a:p>
          <a:p>
            <a:pPr lvl="1"/>
            <a:r>
              <a:rPr lang="en-US" sz="1100" dirty="0"/>
              <a:t>Sold product A.</a:t>
            </a:r>
          </a:p>
          <a:p>
            <a:pPr lvl="1"/>
            <a:r>
              <a:rPr lang="en-US" sz="1100" dirty="0"/>
              <a:t>To customer B.</a:t>
            </a:r>
          </a:p>
          <a:p>
            <a:pPr lvl="1"/>
            <a:r>
              <a:rPr lang="en-US" sz="1100" dirty="0"/>
              <a:t>At price C.</a:t>
            </a:r>
          </a:p>
          <a:p>
            <a:r>
              <a:rPr lang="en-US" sz="1100" dirty="0"/>
              <a:t>Facts are positioned in dimensions, e.g.</a:t>
            </a:r>
          </a:p>
          <a:p>
            <a:pPr lvl="1"/>
            <a:r>
              <a:rPr lang="en-US" sz="1100" dirty="0"/>
              <a:t>Date, time</a:t>
            </a:r>
          </a:p>
          <a:p>
            <a:pPr lvl="1"/>
            <a:r>
              <a:rPr lang="en-US" sz="1100" dirty="0"/>
              <a:t>Location</a:t>
            </a:r>
          </a:p>
          <a:p>
            <a:pPr lvl="1"/>
            <a:r>
              <a:rPr lang="en-US" sz="1100" dirty="0"/>
              <a:t>Product category</a:t>
            </a:r>
          </a:p>
          <a:p>
            <a:pPr lvl="1"/>
            <a:r>
              <a:rPr lang="en-US" sz="1100" dirty="0"/>
              <a:t>… …</a:t>
            </a:r>
          </a:p>
          <a:p>
            <a:r>
              <a:rPr lang="en-US" sz="1100" dirty="0"/>
              <a:t>Queries ask for summations and aggregations in dimensions, e.g.</a:t>
            </a:r>
          </a:p>
          <a:p>
            <a:pPr lvl="1"/>
            <a:r>
              <a:rPr lang="en-US" sz="1100" dirty="0"/>
              <a:t>Total sales of products in category X, to customers in country Y during year Z.</a:t>
            </a:r>
          </a:p>
          <a:p>
            <a:pPr lvl="1"/>
            <a:r>
              <a:rPr lang="en-US" sz="1100" dirty="0"/>
              <a:t>Queries can roll-up, drill down, pivot, … …</a:t>
            </a:r>
          </a:p>
          <a:p>
            <a:r>
              <a:rPr lang="en-US" sz="1100" dirty="0"/>
              <a:t>This is a generalization of the spreadsheet concept of</a:t>
            </a:r>
            <a:br>
              <a:rPr lang="en-US" sz="1100" dirty="0"/>
            </a:br>
            <a:r>
              <a:rPr lang="en-US" sz="1100" i="1" dirty="0"/>
              <a:t>pivot tables.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5300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826873"/>
            <a:ext cx="5837623" cy="402597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800" y="1733550"/>
            <a:ext cx="4531545" cy="298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2706"/>
            <a:ext cx="2646153" cy="166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4D7E-3BF9-7541-BFDC-6719332AA396}"/>
              </a:ext>
            </a:extLst>
          </p:cNvPr>
          <p:cNvSpPr txBox="1"/>
          <p:nvPr/>
        </p:nvSpPr>
        <p:spPr>
          <a:xfrm>
            <a:off x="111747" y="2025591"/>
            <a:ext cx="307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Another dimension could be ...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Product category.</a:t>
            </a:r>
          </a:p>
        </p:txBody>
      </p:sp>
    </p:spTree>
    <p:extLst>
      <p:ext uri="{BB962C8B-B14F-4D97-AF65-F5344CB8AC3E}">
        <p14:creationId xmlns:p14="http://schemas.microsoft.com/office/powerpoint/2010/main" val="29485158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A2FC5-33E0-CE42-8574-B4012DBB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Dimension Example – Product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507D23-C5E4-E641-89A5-115060D7B1D5}"/>
              </a:ext>
            </a:extLst>
          </p:cNvPr>
          <p:cNvGraphicFramePr/>
          <p:nvPr/>
        </p:nvGraphicFramePr>
        <p:xfrm>
          <a:off x="1219200" y="583098"/>
          <a:ext cx="6298002" cy="397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2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72B1-1EC0-573D-54C9-8D331E0C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00A0E456-501A-F831-9315-AEECFAB5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F5ECF-3526-1733-5F75-17970986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7FDAEEB-FEDB-134C-AF15-E0D842589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26AB8C8-F29F-77EF-8520-4DCA16B7E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OLAP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8F430E2-CC9A-08EB-DE77-3C2C8DA54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We use the following relation to illustrate OLAP 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3429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</a:p>
          <a:p>
            <a:pPr marL="42862" indent="0"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32861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For Classic Models, this would be: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sales(</a:t>
            </a:r>
            <a:r>
              <a:rPr lang="en-US" dirty="0" err="1">
                <a:solidFill>
                  <a:srgbClr val="FF0000"/>
                </a:solidFill>
              </a:rPr>
              <a:t>productCode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quantityOrdered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priceEach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But, I need to link with dimensions.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Date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Location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ProductType</a:t>
            </a:r>
            <a:endParaRPr lang="en-US" dirty="0">
              <a:solidFill>
                <a:srgbClr val="FF0000"/>
              </a:solidFill>
            </a:endParaRP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sales(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productCode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quantityOrdered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priceEach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date_dimension_id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location_dimension_id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product_type_dimension_id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) 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We are only going to worry about date and location for now.</a:t>
            </a:r>
            <a:br>
              <a:rPr 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05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681" y="826873"/>
            <a:ext cx="5834318" cy="105074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1457326" y="3794522"/>
            <a:ext cx="6136481" cy="93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1809750" y="704850"/>
            <a:ext cx="5922169" cy="71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682" y="1934936"/>
            <a:ext cx="4357270" cy="29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326129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10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BA0-E51F-6038-29A4-D23DF0CE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241E6B2-2988-CC10-087B-BA158360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725EB-A9F0-D967-B652-548D18299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324E06F-2FF1-885D-540F-69C158E46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275BCC9-7FF9-5D92-8EDD-09B8ABAF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B2CF3E7-DC7F-2E14-48C7-8AC31A6D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826873"/>
            <a:ext cx="5837623" cy="402597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800" y="1733550"/>
            <a:ext cx="4531545" cy="298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2706"/>
            <a:ext cx="2646153" cy="166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4D7E-3BF9-7541-BFDC-6719332AA396}"/>
              </a:ext>
            </a:extLst>
          </p:cNvPr>
          <p:cNvSpPr txBox="1"/>
          <p:nvPr/>
        </p:nvSpPr>
        <p:spPr>
          <a:xfrm>
            <a:off x="111747" y="2025591"/>
            <a:ext cx="307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Another dimension could be ...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Product category.</a:t>
            </a:r>
          </a:p>
        </p:txBody>
      </p:sp>
    </p:spTree>
    <p:extLst>
      <p:ext uri="{BB962C8B-B14F-4D97-AF65-F5344CB8AC3E}">
        <p14:creationId xmlns:p14="http://schemas.microsoft.com/office/powerpoint/2010/main" val="19017093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15DF-C3BE-6BD2-C063-4FF66C92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A2FC5-33E0-CE42-8574-B4012DBB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Dimension Example – Product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507D23-C5E4-E641-89A5-115060D7B1D5}"/>
              </a:ext>
            </a:extLst>
          </p:cNvPr>
          <p:cNvGraphicFramePr/>
          <p:nvPr/>
        </p:nvGraphicFramePr>
        <p:xfrm>
          <a:off x="1219200" y="583098"/>
          <a:ext cx="6298002" cy="397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2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09" y="796159"/>
            <a:ext cx="4904182" cy="37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1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35" y="545307"/>
            <a:ext cx="4154257" cy="41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4" y="598431"/>
            <a:ext cx="4367600" cy="41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7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78" y="646386"/>
            <a:ext cx="4648535" cy="40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4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97" y="748494"/>
            <a:ext cx="4995206" cy="39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0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29" y="742950"/>
            <a:ext cx="6224915" cy="40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3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1638300" y="873919"/>
            <a:ext cx="5924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301" y="1993685"/>
            <a:ext cx="5845697" cy="26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5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58210E-F8E0-8B62-45C1-6ECB3373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./W4111-2024S-13-Examples.ipynb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00AC2-6328-7D68-E8D0-FD20A871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422979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4067BA-2EBA-94CE-7967-53F99DEF5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Course update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Module IV – EII, ETL/ELT, Data Warehouse, Data Lake reminder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 Star schema – Reminder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OLAP continued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Cubes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Operations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Example of star schema, OLAP, … … in relational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Schema definition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ETL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queries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Big Data and Tools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MapReduce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Spark, </a:t>
            </a:r>
            <a:r>
              <a:rPr lang="en-US" sz="1600" dirty="0" err="1"/>
              <a:t>pySpark</a:t>
            </a:r>
            <a:r>
              <a:rPr lang="en-US" sz="1600" dirty="0"/>
              <a:t> and some examples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E894E-FAA5-B53D-085E-3DD8455B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1212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7B1AFA-ECEE-A800-9162-46FCC46F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OLAP is a very useful model for analyzing business data, typically data that is inherently tabular to begin with.</a:t>
            </a:r>
          </a:p>
          <a:p>
            <a:r>
              <a:rPr lang="en-US" sz="1800" dirty="0"/>
              <a:t>There are pure OLAP databases, but a more common approach is:</a:t>
            </a:r>
          </a:p>
          <a:p>
            <a:pPr lvl="1"/>
            <a:r>
              <a:rPr lang="en-US" sz="1600" dirty="0"/>
              <a:t>Use a relational database.</a:t>
            </a:r>
          </a:p>
          <a:p>
            <a:pPr lvl="1"/>
            <a:r>
              <a:rPr lang="en-US" sz="1600" dirty="0"/>
              <a:t>Define a star schema.</a:t>
            </a:r>
          </a:p>
          <a:p>
            <a:pPr lvl="1"/>
            <a:r>
              <a:rPr lang="en-US" sz="1600" dirty="0"/>
              <a:t>ETL from the operational data into the star schema.</a:t>
            </a:r>
          </a:p>
          <a:p>
            <a:pPr lvl="1"/>
            <a:r>
              <a:rPr lang="en-US" sz="1600" dirty="0"/>
              <a:t>“Translate” the logical OLAP operations into SQL queries and predefined views.</a:t>
            </a:r>
          </a:p>
          <a:p>
            <a:r>
              <a:rPr lang="en-US" sz="1800" dirty="0"/>
              <a:t>What is it that you really care about?</a:t>
            </a:r>
          </a:p>
          <a:p>
            <a:pPr lvl="1"/>
            <a:r>
              <a:rPr lang="en-US" sz="1600" dirty="0"/>
              <a:t>In the past, I had students build a star schema from Classic Models and do OLAP-like queries.</a:t>
            </a:r>
            <a:br>
              <a:rPr lang="en-US" sz="1600" dirty="0"/>
            </a:br>
            <a:r>
              <a:rPr lang="en-US" sz="1600" dirty="0"/>
              <a:t>You will not have OLAP on a HW.</a:t>
            </a:r>
          </a:p>
          <a:p>
            <a:pPr lvl="1"/>
            <a:r>
              <a:rPr lang="en-US" sz="1600" dirty="0"/>
              <a:t>For the final, you will be responsible for understanding the concepts. For example,</a:t>
            </a:r>
            <a:br>
              <a:rPr lang="en-US" sz="1600" dirty="0"/>
            </a:br>
            <a:r>
              <a:rPr lang="en-US" sz="1600" dirty="0"/>
              <a:t>it is very common for me to provide some schema/data and ask you to define a star schema</a:t>
            </a:r>
            <a:br>
              <a:rPr lang="en-US" sz="1600" dirty="0"/>
            </a:br>
            <a:r>
              <a:rPr lang="en-US" sz="1600" dirty="0"/>
              <a:t>and some hypothetical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E279C-E52E-5E63-37D9-B077598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465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B5BE-6549-15A3-EBBE-EFDFB436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14A69F-6775-F140-A9AB-EF1D34BD0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  <a:p>
            <a:r>
              <a:rPr lang="en-US" dirty="0"/>
              <a:t>Data Engineering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6670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ED272B-F9F2-86C4-6668-2910077E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61843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12044-AFAF-751D-D855-7CA3DD08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V’s of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500B9-037B-3D83-83CA-2D5F82FF7E07}"/>
              </a:ext>
            </a:extLst>
          </p:cNvPr>
          <p:cNvSpPr txBox="1"/>
          <p:nvPr/>
        </p:nvSpPr>
        <p:spPr>
          <a:xfrm>
            <a:off x="557008" y="4052323"/>
            <a:ext cx="4365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get_excelsior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/big-data-explained-the-5v-s-of-data-ae80cbe8ded1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3959A-8417-A9ED-6FD5-7AE862A2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5327180" cy="3380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1268E-232A-415A-FB88-3EBD729F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7" y="209550"/>
            <a:ext cx="3585946" cy="4429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3EE4D-5474-3066-0055-0AA593E6672B}"/>
              </a:ext>
            </a:extLst>
          </p:cNvPr>
          <p:cNvSpPr txBox="1"/>
          <p:nvPr/>
        </p:nvSpPr>
        <p:spPr>
          <a:xfrm>
            <a:off x="4922572" y="0"/>
            <a:ext cx="46126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www.linkedin.com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/pulse/big-data-management-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revolutio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parichehr-esmailian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4960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10ACFA-45A9-2385-2EA5-7ABF8DA5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Big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240AA6-70BF-6298-42CB-7563545C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356"/>
            <a:ext cx="7467600" cy="40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07740-5250-C0A8-85F6-2C63E9F0F4D1}"/>
              </a:ext>
            </a:extLst>
          </p:cNvPr>
          <p:cNvSpPr txBox="1"/>
          <p:nvPr/>
        </p:nvSpPr>
        <p:spPr>
          <a:xfrm>
            <a:off x="1447800" y="4440807"/>
            <a:ext cx="535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mwaliph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/exponential-growth-of-data-2f53df89124</a:t>
            </a:r>
          </a:p>
        </p:txBody>
      </p:sp>
    </p:spTree>
    <p:extLst>
      <p:ext uri="{BB962C8B-B14F-4D97-AF65-F5344CB8AC3E}">
        <p14:creationId xmlns:p14="http://schemas.microsoft.com/office/powerpoint/2010/main" val="264930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EDB3-F2A5-9B0B-2F38-CBB30EC4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E59-CE92-9597-CA91-4C52E4F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0C47-D529-1F1F-F5B5-BB32D7F76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75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96C5-E717-9E77-C7DE-342C252A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3E31-E7C5-3503-DB80-84726F87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253A-3953-DD7B-DDA2-39AA8083F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66060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20F6-6959-F834-87C9-F8D6277C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001-45B8-4592-6B5C-C80E3AB4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38C4-90BF-B15A-CD70-A2B10B72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074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E30C-7F7B-FC07-A2AF-7597841D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14A-37F7-FE9A-5CFE-5DA0E998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7550-9113-FCD3-C23E-3A84D1BD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3256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F9E44-F016-4176-6E3E-375DA875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E771A5-6E22-E43C-7B0B-44740E77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9030"/>
            <a:ext cx="5964238" cy="40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F75B-8C70-C778-4EEC-831FB9B00853}"/>
              </a:ext>
            </a:extLst>
          </p:cNvPr>
          <p:cNvSpPr txBox="1"/>
          <p:nvPr/>
        </p:nvSpPr>
        <p:spPr>
          <a:xfrm>
            <a:off x="4038600" y="4337471"/>
            <a:ext cx="4612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/@jain6968/big-data-ecosystem-b0e4c923d7aa</a:t>
            </a:r>
          </a:p>
        </p:txBody>
      </p:sp>
    </p:spTree>
    <p:extLst>
      <p:ext uri="{BB962C8B-B14F-4D97-AF65-F5344CB8AC3E}">
        <p14:creationId xmlns:p14="http://schemas.microsoft.com/office/powerpoint/2010/main" val="298843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1B7A-B9BE-205F-22E2-ED470A09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E0600CB2-CAC6-3844-EDD0-DD36E716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3EE121-EF3F-E2D0-8734-27007E80B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0F90AF5-1492-6573-7B9C-87494451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1E273E0-F1CF-A2D8-B571-392E7F300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Course Overview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A42C381-B4B9-E39B-632B-BFB7D4B2C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6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B644-A68A-A0E6-8232-64ABB0D8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BF683-7A49-6CE1-CEA2-89242A21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6F8A7-E95A-4502-32C3-7B73D35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0415"/>
            <a:ext cx="5351654" cy="389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DB684-F479-2DE0-9350-0F4A8DDE4F59}"/>
              </a:ext>
            </a:extLst>
          </p:cNvPr>
          <p:cNvSpPr txBox="1"/>
          <p:nvPr/>
        </p:nvSpPr>
        <p:spPr>
          <a:xfrm>
            <a:off x="1752600" y="4381501"/>
            <a:ext cx="596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dataconomy.com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/2014/06/03/understanding-big-data-ecosystem/</a:t>
            </a:r>
          </a:p>
        </p:txBody>
      </p:sp>
    </p:spTree>
    <p:extLst>
      <p:ext uri="{BB962C8B-B14F-4D97-AF65-F5344CB8AC3E}">
        <p14:creationId xmlns:p14="http://schemas.microsoft.com/office/powerpoint/2010/main" val="274519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DEF1-BC41-43EE-05C9-038F804C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B7A913-CC9C-5F1B-832A-F3BF8B04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182978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2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databricks.com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736748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MapReduce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D54E-B4D5-7040-9C21-4AAF3CD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9" y="1908396"/>
            <a:ext cx="6248400" cy="2593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6E7379-DD85-4444-975F-989540DB05B0}"/>
              </a:ext>
            </a:extLst>
          </p:cNvPr>
          <p:cNvSpPr/>
          <p:nvPr/>
        </p:nvSpPr>
        <p:spPr>
          <a:xfrm>
            <a:off x="1646266" y="819150"/>
            <a:ext cx="838200" cy="838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8CCA2-A9B6-9F48-BC10-6F316139EA42}"/>
              </a:ext>
            </a:extLst>
          </p:cNvPr>
          <p:cNvSpPr/>
          <p:nvPr/>
        </p:nvSpPr>
        <p:spPr>
          <a:xfrm>
            <a:off x="4343191" y="827161"/>
            <a:ext cx="838200" cy="838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9D786D-E4DB-7D44-9512-2B023E7B9AD0}"/>
              </a:ext>
            </a:extLst>
          </p:cNvPr>
          <p:cNvSpPr/>
          <p:nvPr/>
        </p:nvSpPr>
        <p:spPr>
          <a:xfrm>
            <a:off x="6375809" y="827161"/>
            <a:ext cx="838200" cy="838200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23934-2A8B-E547-9B0A-BD4277AC49B0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484466" y="1238250"/>
            <a:ext cx="1858725" cy="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151BD1-45DD-234D-BCC3-CA949614A52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181391" y="1246261"/>
            <a:ext cx="1194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A57F1-583C-0A4B-932E-A553CCAD1467}"/>
              </a:ext>
            </a:extLst>
          </p:cNvPr>
          <p:cNvCxnSpPr/>
          <p:nvPr/>
        </p:nvCxnSpPr>
        <p:spPr>
          <a:xfrm>
            <a:off x="1011493" y="1238250"/>
            <a:ext cx="634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7F49BC-8718-8242-B777-D847382899BB}"/>
              </a:ext>
            </a:extLst>
          </p:cNvPr>
          <p:cNvGrpSpPr/>
          <p:nvPr/>
        </p:nvGrpSpPr>
        <p:grpSpPr>
          <a:xfrm>
            <a:off x="419581" y="934104"/>
            <a:ext cx="562242" cy="608291"/>
            <a:chOff x="7696200" y="1504950"/>
            <a:chExt cx="914400" cy="989291"/>
          </a:xfrm>
          <a:solidFill>
            <a:schemeClr val="bg1">
              <a:lumMod val="65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0528551-45CB-9E4D-9987-5CE4525BEA1A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A03FE3A-3645-1D41-825B-1D34FCC4C15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E6BB5673-F2F5-FA47-BDB4-F7E9FF7B0A4F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334376-537A-0D45-A41B-E0F819140C64}"/>
              </a:ext>
            </a:extLst>
          </p:cNvPr>
          <p:cNvGrpSpPr/>
          <p:nvPr/>
        </p:nvGrpSpPr>
        <p:grpSpPr>
          <a:xfrm>
            <a:off x="3148909" y="942115"/>
            <a:ext cx="562242" cy="608291"/>
            <a:chOff x="7696200" y="1504950"/>
            <a:chExt cx="914400" cy="989291"/>
          </a:xfrm>
          <a:solidFill>
            <a:srgbClr val="0070C0"/>
          </a:solidFill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8486DE-A369-6446-A107-D95655603069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98378FC-6FB5-C24F-97D7-A4DAE23D83D4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9E415F3F-8803-8B44-A800-30E2E986D4A1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50C16-4C17-A34E-B123-3A42E3A9E9F6}"/>
              </a:ext>
            </a:extLst>
          </p:cNvPr>
          <p:cNvGrpSpPr/>
          <p:nvPr/>
        </p:nvGrpSpPr>
        <p:grpSpPr>
          <a:xfrm>
            <a:off x="5494803" y="942115"/>
            <a:ext cx="562242" cy="608291"/>
            <a:chOff x="7696200" y="1504950"/>
            <a:chExt cx="914400" cy="989291"/>
          </a:xfrm>
          <a:solidFill>
            <a:srgbClr val="FF0000"/>
          </a:solidFill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93E343C1-8208-8F4B-A452-3F7E3E058F93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60BB5B11-6353-EA4E-8F4B-ADDA37D700D3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5B1DC309-EAAB-5E49-B095-B9206DF027C3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1F330-3C24-694F-BA40-9C238EC09694}"/>
              </a:ext>
            </a:extLst>
          </p:cNvPr>
          <p:cNvCxnSpPr>
            <a:cxnSpLocks/>
          </p:cNvCxnSpPr>
          <p:nvPr/>
        </p:nvCxnSpPr>
        <p:spPr>
          <a:xfrm>
            <a:off x="7214009" y="1247406"/>
            <a:ext cx="737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5DFD5D-A08B-D046-A922-154F86724C27}"/>
              </a:ext>
            </a:extLst>
          </p:cNvPr>
          <p:cNvGrpSpPr/>
          <p:nvPr/>
        </p:nvGrpSpPr>
        <p:grpSpPr>
          <a:xfrm>
            <a:off x="7951470" y="942115"/>
            <a:ext cx="562242" cy="608291"/>
            <a:chOff x="7696200" y="1504950"/>
            <a:chExt cx="914400" cy="989291"/>
          </a:xfrm>
          <a:solidFill>
            <a:srgbClr val="00B050"/>
          </a:solidFill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C088C23A-1370-D141-9D0C-CABC81B550C4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2FBD4FC1-1C29-754B-B37E-8653915B187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E5A627C-6AB8-704D-A194-FE6E76CC02CE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003289B-DE28-1C47-B252-EB613F368B12}"/>
              </a:ext>
            </a:extLst>
          </p:cNvPr>
          <p:cNvSpPr txBox="1"/>
          <p:nvPr/>
        </p:nvSpPr>
        <p:spPr>
          <a:xfrm>
            <a:off x="848372" y="443639"/>
            <a:ext cx="710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MapReduce is a data flow program with relatively simple operators on the data set.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14AA8-4AA8-2F4E-A9BB-334C0C00DFD5}"/>
              </a:ext>
            </a:extLst>
          </p:cNvPr>
          <p:cNvSpPr txBox="1"/>
          <p:nvPr/>
        </p:nvSpPr>
        <p:spPr>
          <a:xfrm>
            <a:off x="609600" y="1657350"/>
            <a:ext cx="679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With each operator implemented in parallel on multiple nodes for performance.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25C71E-040F-504E-96F3-9D3EC1A47949}"/>
              </a:ext>
            </a:extLst>
          </p:cNvPr>
          <p:cNvSpPr txBox="1"/>
          <p:nvPr/>
        </p:nvSpPr>
        <p:spPr>
          <a:xfrm>
            <a:off x="1675971" y="4332795"/>
            <a:ext cx="375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What we want more complex “operators?”</a:t>
            </a:r>
          </a:p>
        </p:txBody>
      </p:sp>
    </p:spTree>
    <p:extLst>
      <p:ext uri="{BB962C8B-B14F-4D97-AF65-F5344CB8AC3E}">
        <p14:creationId xmlns:p14="http://schemas.microsoft.com/office/powerpoint/2010/main" val="472194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98148-179B-9A25-9CC6-54B8F0FD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“normal” file system abstraction is a stream.</a:t>
            </a:r>
          </a:p>
          <a:p>
            <a:r>
              <a:rPr lang="en-US" dirty="0"/>
              <a:t>Consider a very large CSV file:</a:t>
            </a:r>
          </a:p>
          <a:p>
            <a:pPr lvl="1"/>
            <a:r>
              <a:rPr lang="en-US" dirty="0"/>
              <a:t>We can read using the normal file system functions and APIs,</a:t>
            </a:r>
          </a:p>
          <a:p>
            <a:pPr lvl="1"/>
            <a:r>
              <a:rPr lang="en-US" dirty="0"/>
              <a:t>But we have no idea where records start/end, and</a:t>
            </a:r>
          </a:p>
          <a:p>
            <a:pPr lvl="1"/>
            <a:r>
              <a:rPr lang="en-US" dirty="0"/>
              <a:t>Which records on on which blocks.</a:t>
            </a:r>
          </a:p>
          <a:p>
            <a:pPr lvl="1"/>
            <a:r>
              <a:rPr lang="en-US" dirty="0">
                <a:sym typeface="Wingdings" pitchFamily="2" charset="2"/>
              </a:rPr>
              <a:t></a:t>
            </a:r>
          </a:p>
          <a:p>
            <a:pPr lvl="1"/>
            <a:r>
              <a:rPr lang="en-US" dirty="0">
                <a:sym typeface="Wingdings" pitchFamily="2" charset="2"/>
              </a:rPr>
              <a:t>Parallel processing of data in a file is very hard using the stream model.</a:t>
            </a:r>
          </a:p>
          <a:p>
            <a:r>
              <a:rPr lang="en-US" dirty="0">
                <a:sym typeface="Wingdings" pitchFamily="2" charset="2"/>
              </a:rPr>
              <a:t>Databases, big data tools, etc. surface concepts of record size, block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mapping of and organization of records to blocks, block location, … … </a:t>
            </a:r>
          </a:p>
          <a:p>
            <a:pPr lvl="1"/>
            <a:r>
              <a:rPr lang="en-US" dirty="0">
                <a:sym typeface="Wingdings" pitchFamily="2" charset="2"/>
              </a:rPr>
              <a:t>Can exploit module processors to parallel process large datasets.</a:t>
            </a:r>
          </a:p>
          <a:p>
            <a:pPr lvl="1"/>
            <a:r>
              <a:rPr lang="en-US" dirty="0">
                <a:sym typeface="Wingdings" pitchFamily="2" charset="2"/>
              </a:rPr>
              <a:t>Organize the data to optimize processing, file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etc.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D3B7F-7B2C-C472-936A-49B86559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Blocks</a:t>
            </a:r>
          </a:p>
        </p:txBody>
      </p:sp>
    </p:spTree>
    <p:extLst>
      <p:ext uri="{BB962C8B-B14F-4D97-AF65-F5344CB8AC3E}">
        <p14:creationId xmlns:p14="http://schemas.microsoft.com/office/powerpoint/2010/main" val="1799674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4A928CE-DF10-4335-AFC3-92F98B24D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Parallel Processing of MapReduce Job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CD9589F-0E65-4CB6-B33A-6C17D322E2C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990600"/>
            <a:ext cx="5580573" cy="3138849"/>
            <a:chOff x="332" y="861"/>
            <a:chExt cx="5850" cy="3582"/>
          </a:xfrm>
        </p:grpSpPr>
        <p:sp>
          <p:nvSpPr>
            <p:cNvPr id="309252" name="Oval 4">
              <a:extLst>
                <a:ext uri="{FF2B5EF4-FFF2-40B4-BE49-F238E27FC236}">
                  <a16:creationId xmlns:a16="http://schemas.microsoft.com/office/drawing/2014/main" id="{DB5E1A5C-8F77-4BF3-856A-D5F2B0FC4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861"/>
              <a:ext cx="912" cy="43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User</a:t>
              </a:r>
            </a:p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Program</a:t>
              </a:r>
            </a:p>
          </p:txBody>
        </p:sp>
        <p:sp>
          <p:nvSpPr>
            <p:cNvPr id="309253" name="Oval 5">
              <a:extLst>
                <a:ext uri="{FF2B5EF4-FFF2-40B4-BE49-F238E27FC236}">
                  <a16:creationId xmlns:a16="http://schemas.microsoft.com/office/drawing/2014/main" id="{6F054582-EA7A-4BC1-A57E-E0DBE64D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304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54" name="Oval 6">
              <a:extLst>
                <a:ext uri="{FF2B5EF4-FFF2-40B4-BE49-F238E27FC236}">
                  <a16:creationId xmlns:a16="http://schemas.microsoft.com/office/drawing/2014/main" id="{ED4D9AA6-CA8D-4826-B48F-A1D02881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1725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Master</a:t>
              </a:r>
            </a:p>
          </p:txBody>
        </p:sp>
        <p:sp>
          <p:nvSpPr>
            <p:cNvPr id="309255" name="Oval 7">
              <a:extLst>
                <a:ext uri="{FF2B5EF4-FFF2-40B4-BE49-F238E27FC236}">
                  <a16:creationId xmlns:a16="http://schemas.microsoft.com/office/drawing/2014/main" id="{68592EDF-235E-4F85-8DC6-FB83F657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349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1</a:t>
              </a:r>
            </a:p>
          </p:txBody>
        </p:sp>
        <p:sp>
          <p:nvSpPr>
            <p:cNvPr id="309256" name="Oval 8">
              <a:extLst>
                <a:ext uri="{FF2B5EF4-FFF2-40B4-BE49-F238E27FC236}">
                  <a16:creationId xmlns:a16="http://schemas.microsoft.com/office/drawing/2014/main" id="{F4153D64-6C67-4EFE-9D8A-CA41719EE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786"/>
              <a:ext cx="624" cy="287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2</a:t>
              </a:r>
            </a:p>
          </p:txBody>
        </p:sp>
        <p:sp>
          <p:nvSpPr>
            <p:cNvPr id="309257" name="Oval 9">
              <a:extLst>
                <a:ext uri="{FF2B5EF4-FFF2-40B4-BE49-F238E27FC236}">
                  <a16:creationId xmlns:a16="http://schemas.microsoft.com/office/drawing/2014/main" id="{EE653D61-73E0-42C1-A769-350EBFD1E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3501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n</a:t>
              </a:r>
            </a:p>
          </p:txBody>
        </p:sp>
        <p:sp>
          <p:nvSpPr>
            <p:cNvPr id="309258" name="Line 10">
              <a:extLst>
                <a:ext uri="{FF2B5EF4-FFF2-40B4-BE49-F238E27FC236}">
                  <a16:creationId xmlns:a16="http://schemas.microsoft.com/office/drawing/2014/main" id="{5891F3FA-2857-41C9-8BB1-20F6BF81A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" y="1293"/>
              <a:ext cx="1" cy="43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59" name="Text Box 11">
              <a:extLst>
                <a:ext uri="{FF2B5EF4-FFF2-40B4-BE49-F238E27FC236}">
                  <a16:creationId xmlns:a16="http://schemas.microsoft.com/office/drawing/2014/main" id="{18EF09F5-2343-4A57-B225-CCF282645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0" y="1941"/>
              <a:ext cx="590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assign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map</a:t>
              </a:r>
            </a:p>
          </p:txBody>
        </p:sp>
        <p:sp>
          <p:nvSpPr>
            <p:cNvPr id="309260" name="Text Box 12">
              <a:extLst>
                <a:ext uri="{FF2B5EF4-FFF2-40B4-BE49-F238E27FC236}">
                  <a16:creationId xmlns:a16="http://schemas.microsoft.com/office/drawing/2014/main" id="{B774AE92-2FCE-4A19-B180-2AC72C7DA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" y="1934"/>
              <a:ext cx="761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assign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reduce</a:t>
              </a:r>
            </a:p>
          </p:txBody>
        </p:sp>
        <p:sp>
          <p:nvSpPr>
            <p:cNvPr id="309261" name="Text Box 13">
              <a:extLst>
                <a:ext uri="{FF2B5EF4-FFF2-40B4-BE49-F238E27FC236}">
                  <a16:creationId xmlns:a16="http://schemas.microsoft.com/office/drawing/2014/main" id="{F4A0098A-C568-4C43-83D6-B216E02B1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3570"/>
              <a:ext cx="45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read</a:t>
              </a:r>
            </a:p>
          </p:txBody>
        </p:sp>
        <p:sp>
          <p:nvSpPr>
            <p:cNvPr id="309262" name="Rectangle 14">
              <a:extLst>
                <a:ext uri="{FF2B5EF4-FFF2-40B4-BE49-F238E27FC236}">
                  <a16:creationId xmlns:a16="http://schemas.microsoft.com/office/drawing/2014/main" id="{C2BA2F9F-9746-47E1-BA0F-B3D7FD55A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3" name="Rectangle 15">
              <a:extLst>
                <a:ext uri="{FF2B5EF4-FFF2-40B4-BE49-F238E27FC236}">
                  <a16:creationId xmlns:a16="http://schemas.microsoft.com/office/drawing/2014/main" id="{8900BE61-0C6E-4C74-8794-6DAF61FE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4" name="Rectangle 16">
              <a:extLst>
                <a:ext uri="{FF2B5EF4-FFF2-40B4-BE49-F238E27FC236}">
                  <a16:creationId xmlns:a16="http://schemas.microsoft.com/office/drawing/2014/main" id="{FA128259-348F-49F5-83FF-2D812A98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5" name="Rectangle 17">
              <a:extLst>
                <a:ext uri="{FF2B5EF4-FFF2-40B4-BE49-F238E27FC236}">
                  <a16:creationId xmlns:a16="http://schemas.microsoft.com/office/drawing/2014/main" id="{A45C495F-7657-4C23-B5DE-42F99F82F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6" name="Rectangle 18">
              <a:extLst>
                <a:ext uri="{FF2B5EF4-FFF2-40B4-BE49-F238E27FC236}">
                  <a16:creationId xmlns:a16="http://schemas.microsoft.com/office/drawing/2014/main" id="{A688D023-DFA3-489F-9C7F-DAED0CA19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7" name="Rectangle 19">
              <a:extLst>
                <a:ext uri="{FF2B5EF4-FFF2-40B4-BE49-F238E27FC236}">
                  <a16:creationId xmlns:a16="http://schemas.microsoft.com/office/drawing/2014/main" id="{D562D02B-1F7C-42FE-93D3-C25344946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8" name="Text Box 20">
              <a:extLst>
                <a:ext uri="{FF2B5EF4-FFF2-40B4-BE49-F238E27FC236}">
                  <a16:creationId xmlns:a16="http://schemas.microsoft.com/office/drawing/2014/main" id="{AB3D380F-CB38-4B4A-9ACB-D1281F254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3093"/>
              <a:ext cx="497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local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write</a:t>
              </a:r>
            </a:p>
          </p:txBody>
        </p:sp>
        <p:sp>
          <p:nvSpPr>
            <p:cNvPr id="309269" name="Text Box 21">
              <a:extLst>
                <a:ext uri="{FF2B5EF4-FFF2-40B4-BE49-F238E27FC236}">
                  <a16:creationId xmlns:a16="http://schemas.microsoft.com/office/drawing/2014/main" id="{3DFEA383-A48D-4B89-B238-D19FB9A45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3608"/>
              <a:ext cx="89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Remote 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Read, Sort</a:t>
              </a:r>
            </a:p>
          </p:txBody>
        </p:sp>
        <p:sp>
          <p:nvSpPr>
            <p:cNvPr id="309270" name="Rectangle 22">
              <a:extLst>
                <a:ext uri="{FF2B5EF4-FFF2-40B4-BE49-F238E27FC236}">
                  <a16:creationId xmlns:a16="http://schemas.microsoft.com/office/drawing/2014/main" id="{C069B14C-718D-48F0-9A87-9F7A7FA6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339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1</a:t>
              </a:r>
            </a:p>
          </p:txBody>
        </p:sp>
        <p:sp>
          <p:nvSpPr>
            <p:cNvPr id="309271" name="Text Box 23">
              <a:extLst>
                <a:ext uri="{FF2B5EF4-FFF2-40B4-BE49-F238E27FC236}">
                  <a16:creationId xmlns:a16="http://schemas.microsoft.com/office/drawing/2014/main" id="{562F4B21-9E09-4363-9F20-ED2A4338C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" y="2706"/>
              <a:ext cx="49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write</a:t>
              </a:r>
            </a:p>
          </p:txBody>
        </p:sp>
        <p:sp>
          <p:nvSpPr>
            <p:cNvPr id="309272" name="Rectangle 24">
              <a:extLst>
                <a:ext uri="{FF2B5EF4-FFF2-40B4-BE49-F238E27FC236}">
                  <a16:creationId xmlns:a16="http://schemas.microsoft.com/office/drawing/2014/main" id="{FD69F37C-C3E3-4228-AC47-0DEA18C86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370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1</a:t>
              </a:r>
            </a:p>
          </p:txBody>
        </p:sp>
        <p:sp>
          <p:nvSpPr>
            <p:cNvPr id="309273" name="Rectangle 25">
              <a:extLst>
                <a:ext uri="{FF2B5EF4-FFF2-40B4-BE49-F238E27FC236}">
                  <a16:creationId xmlns:a16="http://schemas.microsoft.com/office/drawing/2014/main" id="{07B99B9F-66EE-4B28-9860-C4559B7B7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562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2</a:t>
              </a:r>
            </a:p>
          </p:txBody>
        </p:sp>
        <p:sp>
          <p:nvSpPr>
            <p:cNvPr id="309274" name="Text Box 26">
              <a:extLst>
                <a:ext uri="{FF2B5EF4-FFF2-40B4-BE49-F238E27FC236}">
                  <a16:creationId xmlns:a16="http://schemas.microsoft.com/office/drawing/2014/main" id="{81CA0A76-CFE0-4329-B70B-1ADE429A0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" y="3941"/>
              <a:ext cx="879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Input file </a:t>
              </a:r>
            </a:p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partitions</a:t>
              </a:r>
            </a:p>
          </p:txBody>
        </p:sp>
        <p:cxnSp>
          <p:nvCxnSpPr>
            <p:cNvPr id="309275" name="AutoShape 27">
              <a:extLst>
                <a:ext uri="{FF2B5EF4-FFF2-40B4-BE49-F238E27FC236}">
                  <a16:creationId xmlns:a16="http://schemas.microsoft.com/office/drawing/2014/main" id="{BE2E794E-0FB8-423C-BE95-45853E4A53C8}"/>
                </a:ext>
              </a:extLst>
            </p:cNvPr>
            <p:cNvCxnSpPr>
              <a:cxnSpLocks noChangeShapeType="1"/>
              <a:stCxn id="309252" idx="3"/>
              <a:endCxn id="309255" idx="0"/>
            </p:cNvCxnSpPr>
            <p:nvPr/>
          </p:nvCxnSpPr>
          <p:spPr bwMode="auto">
            <a:xfrm flipH="1">
              <a:off x="1923" y="1230"/>
              <a:ext cx="877" cy="11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6" name="AutoShape 28">
              <a:extLst>
                <a:ext uri="{FF2B5EF4-FFF2-40B4-BE49-F238E27FC236}">
                  <a16:creationId xmlns:a16="http://schemas.microsoft.com/office/drawing/2014/main" id="{8A128F89-8BDD-47CF-9BE5-8C72FA3C82F4}"/>
                </a:ext>
              </a:extLst>
            </p:cNvPr>
            <p:cNvCxnSpPr>
              <a:cxnSpLocks noChangeShapeType="1"/>
              <a:stCxn id="309252" idx="5"/>
              <a:endCxn id="309253" idx="0"/>
            </p:cNvCxnSpPr>
            <p:nvPr/>
          </p:nvCxnSpPr>
          <p:spPr bwMode="auto">
            <a:xfrm>
              <a:off x="3445" y="1230"/>
              <a:ext cx="760" cy="107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7" name="AutoShape 29">
              <a:extLst>
                <a:ext uri="{FF2B5EF4-FFF2-40B4-BE49-F238E27FC236}">
                  <a16:creationId xmlns:a16="http://schemas.microsoft.com/office/drawing/2014/main" id="{DCED0DDF-BE43-40A4-8E8B-DDAF5BFA175B}"/>
                </a:ext>
              </a:extLst>
            </p:cNvPr>
            <p:cNvCxnSpPr>
              <a:cxnSpLocks noChangeShapeType="1"/>
              <a:stCxn id="309254" idx="2"/>
              <a:endCxn id="309255" idx="7"/>
            </p:cNvCxnSpPr>
            <p:nvPr/>
          </p:nvCxnSpPr>
          <p:spPr bwMode="auto">
            <a:xfrm flipH="1">
              <a:off x="2143" y="1868"/>
              <a:ext cx="667" cy="52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8" name="AutoShape 30">
              <a:extLst>
                <a:ext uri="{FF2B5EF4-FFF2-40B4-BE49-F238E27FC236}">
                  <a16:creationId xmlns:a16="http://schemas.microsoft.com/office/drawing/2014/main" id="{BA85673E-177C-4EB7-8E06-209BB822E3FE}"/>
                </a:ext>
              </a:extLst>
            </p:cNvPr>
            <p:cNvCxnSpPr>
              <a:cxnSpLocks noChangeShapeType="1"/>
              <a:stCxn id="309254" idx="6"/>
              <a:endCxn id="309253" idx="1"/>
            </p:cNvCxnSpPr>
            <p:nvPr/>
          </p:nvCxnSpPr>
          <p:spPr bwMode="auto">
            <a:xfrm>
              <a:off x="3435" y="1868"/>
              <a:ext cx="485" cy="48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79" name="Text Box 31">
              <a:extLst>
                <a:ext uri="{FF2B5EF4-FFF2-40B4-BE49-F238E27FC236}">
                  <a16:creationId xmlns:a16="http://schemas.microsoft.com/office/drawing/2014/main" id="{60198F65-49E0-4BD1-87F1-049500102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" y="3950"/>
              <a:ext cx="10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Output files</a:t>
              </a:r>
            </a:p>
          </p:txBody>
        </p:sp>
        <p:sp>
          <p:nvSpPr>
            <p:cNvPr id="309280" name="Line 32">
              <a:extLst>
                <a:ext uri="{FF2B5EF4-FFF2-40B4-BE49-F238E27FC236}">
                  <a16:creationId xmlns:a16="http://schemas.microsoft.com/office/drawing/2014/main" id="{33571F79-5795-4E91-AE2F-1660805A5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1" y="3110"/>
              <a:ext cx="1" cy="3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81" name="Oval 33">
              <a:extLst>
                <a:ext uri="{FF2B5EF4-FFF2-40B4-BE49-F238E27FC236}">
                  <a16:creationId xmlns:a16="http://schemas.microsoft.com/office/drawing/2014/main" id="{186C581D-1A9F-46DA-BDAC-96A7660D4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738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82" name="Oval 34">
              <a:extLst>
                <a:ext uri="{FF2B5EF4-FFF2-40B4-BE49-F238E27FC236}">
                  <a16:creationId xmlns:a16="http://schemas.microsoft.com/office/drawing/2014/main" id="{BF4CE2BC-011C-4075-B918-A520A384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3470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m</a:t>
              </a:r>
            </a:p>
          </p:txBody>
        </p:sp>
        <p:cxnSp>
          <p:nvCxnSpPr>
            <p:cNvPr id="309283" name="AutoShape 35">
              <a:extLst>
                <a:ext uri="{FF2B5EF4-FFF2-40B4-BE49-F238E27FC236}">
                  <a16:creationId xmlns:a16="http://schemas.microsoft.com/office/drawing/2014/main" id="{6FB9A4A1-33F8-4D7D-AA30-9E7FA2583805}"/>
                </a:ext>
              </a:extLst>
            </p:cNvPr>
            <p:cNvCxnSpPr>
              <a:cxnSpLocks noChangeShapeType="1"/>
              <a:stCxn id="309263" idx="3"/>
              <a:endCxn id="309253" idx="2"/>
            </p:cNvCxnSpPr>
            <p:nvPr/>
          </p:nvCxnSpPr>
          <p:spPr bwMode="auto">
            <a:xfrm flipV="1">
              <a:off x="3016" y="2474"/>
              <a:ext cx="786" cy="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4" name="AutoShape 36">
              <a:extLst>
                <a:ext uri="{FF2B5EF4-FFF2-40B4-BE49-F238E27FC236}">
                  <a16:creationId xmlns:a16="http://schemas.microsoft.com/office/drawing/2014/main" id="{66BB84B8-C277-4BC7-AAF5-5DCAE3DC50AA}"/>
                </a:ext>
              </a:extLst>
            </p:cNvPr>
            <p:cNvCxnSpPr>
              <a:cxnSpLocks noChangeShapeType="1"/>
              <a:stCxn id="309263" idx="3"/>
              <a:endCxn id="309281" idx="2"/>
            </p:cNvCxnSpPr>
            <p:nvPr/>
          </p:nvCxnSpPr>
          <p:spPr bwMode="auto">
            <a:xfrm>
              <a:off x="3016" y="2493"/>
              <a:ext cx="786" cy="41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5" name="AutoShape 37">
              <a:extLst>
                <a:ext uri="{FF2B5EF4-FFF2-40B4-BE49-F238E27FC236}">
                  <a16:creationId xmlns:a16="http://schemas.microsoft.com/office/drawing/2014/main" id="{E86662F8-0999-431F-9471-21FC0A94EC64}"/>
                </a:ext>
              </a:extLst>
            </p:cNvPr>
            <p:cNvCxnSpPr>
              <a:cxnSpLocks noChangeShapeType="1"/>
              <a:stCxn id="309263" idx="3"/>
              <a:endCxn id="309282" idx="2"/>
            </p:cNvCxnSpPr>
            <p:nvPr/>
          </p:nvCxnSpPr>
          <p:spPr bwMode="auto">
            <a:xfrm>
              <a:off x="3016" y="2493"/>
              <a:ext cx="808" cy="114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6" name="AutoShape 38">
              <a:extLst>
                <a:ext uri="{FF2B5EF4-FFF2-40B4-BE49-F238E27FC236}">
                  <a16:creationId xmlns:a16="http://schemas.microsoft.com/office/drawing/2014/main" id="{3F89A0ED-F613-42C3-8D50-5028EA7FCB14}"/>
                </a:ext>
              </a:extLst>
            </p:cNvPr>
            <p:cNvCxnSpPr>
              <a:cxnSpLocks noChangeShapeType="1"/>
              <a:stCxn id="309265" idx="3"/>
              <a:endCxn id="309253" idx="2"/>
            </p:cNvCxnSpPr>
            <p:nvPr/>
          </p:nvCxnSpPr>
          <p:spPr bwMode="auto">
            <a:xfrm flipV="1">
              <a:off x="3016" y="2473"/>
              <a:ext cx="786" cy="4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7" name="AutoShape 39">
              <a:extLst>
                <a:ext uri="{FF2B5EF4-FFF2-40B4-BE49-F238E27FC236}">
                  <a16:creationId xmlns:a16="http://schemas.microsoft.com/office/drawing/2014/main" id="{5067BBBA-EA70-4621-BC9C-7EF2BB9CFCF9}"/>
                </a:ext>
              </a:extLst>
            </p:cNvPr>
            <p:cNvCxnSpPr>
              <a:cxnSpLocks noChangeShapeType="1"/>
              <a:stCxn id="309265" idx="3"/>
              <a:endCxn id="309281" idx="2"/>
            </p:cNvCxnSpPr>
            <p:nvPr/>
          </p:nvCxnSpPr>
          <p:spPr bwMode="auto">
            <a:xfrm flipV="1">
              <a:off x="3016" y="2908"/>
              <a:ext cx="786" cy="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8" name="AutoShape 40">
              <a:extLst>
                <a:ext uri="{FF2B5EF4-FFF2-40B4-BE49-F238E27FC236}">
                  <a16:creationId xmlns:a16="http://schemas.microsoft.com/office/drawing/2014/main" id="{6C67A541-4C81-4D1D-9925-64119E926899}"/>
                </a:ext>
              </a:extLst>
            </p:cNvPr>
            <p:cNvCxnSpPr>
              <a:cxnSpLocks noChangeShapeType="1"/>
              <a:stCxn id="309265" idx="3"/>
              <a:endCxn id="309282" idx="2"/>
            </p:cNvCxnSpPr>
            <p:nvPr/>
          </p:nvCxnSpPr>
          <p:spPr bwMode="auto">
            <a:xfrm>
              <a:off x="3016" y="2930"/>
              <a:ext cx="808" cy="7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9" name="AutoShape 41">
              <a:extLst>
                <a:ext uri="{FF2B5EF4-FFF2-40B4-BE49-F238E27FC236}">
                  <a16:creationId xmlns:a16="http://schemas.microsoft.com/office/drawing/2014/main" id="{41ED9AFE-BEF6-472B-8198-2578309A6EB0}"/>
                </a:ext>
              </a:extLst>
            </p:cNvPr>
            <p:cNvCxnSpPr>
              <a:cxnSpLocks noChangeShapeType="1"/>
              <a:stCxn id="309267" idx="3"/>
              <a:endCxn id="309253" idx="2"/>
            </p:cNvCxnSpPr>
            <p:nvPr/>
          </p:nvCxnSpPr>
          <p:spPr bwMode="auto">
            <a:xfrm flipV="1">
              <a:off x="3016" y="2474"/>
              <a:ext cx="786" cy="11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0" name="AutoShape 42">
              <a:extLst>
                <a:ext uri="{FF2B5EF4-FFF2-40B4-BE49-F238E27FC236}">
                  <a16:creationId xmlns:a16="http://schemas.microsoft.com/office/drawing/2014/main" id="{F9042F20-23CD-4F93-872F-A87978EB88D1}"/>
                </a:ext>
              </a:extLst>
            </p:cNvPr>
            <p:cNvCxnSpPr>
              <a:cxnSpLocks noChangeShapeType="1"/>
              <a:stCxn id="309267" idx="3"/>
              <a:endCxn id="309281" idx="2"/>
            </p:cNvCxnSpPr>
            <p:nvPr/>
          </p:nvCxnSpPr>
          <p:spPr bwMode="auto">
            <a:xfrm flipV="1">
              <a:off x="3016" y="2908"/>
              <a:ext cx="786" cy="7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1" name="AutoShape 43">
              <a:extLst>
                <a:ext uri="{FF2B5EF4-FFF2-40B4-BE49-F238E27FC236}">
                  <a16:creationId xmlns:a16="http://schemas.microsoft.com/office/drawing/2014/main" id="{956CC521-1DB2-4EA1-B3DA-7BA63DE3F3EF}"/>
                </a:ext>
              </a:extLst>
            </p:cNvPr>
            <p:cNvCxnSpPr>
              <a:cxnSpLocks noChangeShapeType="1"/>
              <a:stCxn id="309272" idx="3"/>
              <a:endCxn id="309255" idx="2"/>
            </p:cNvCxnSpPr>
            <p:nvPr/>
          </p:nvCxnSpPr>
          <p:spPr bwMode="auto">
            <a:xfrm>
              <a:off x="1035" y="2466"/>
              <a:ext cx="576" cy="2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2" name="AutoShape 44">
              <a:extLst>
                <a:ext uri="{FF2B5EF4-FFF2-40B4-BE49-F238E27FC236}">
                  <a16:creationId xmlns:a16="http://schemas.microsoft.com/office/drawing/2014/main" id="{BA56C54A-47AE-4119-B7C1-E752736290B0}"/>
                </a:ext>
              </a:extLst>
            </p:cNvPr>
            <p:cNvCxnSpPr>
              <a:cxnSpLocks noChangeShapeType="1"/>
              <a:stCxn id="309273" idx="3"/>
              <a:endCxn id="309256" idx="2"/>
            </p:cNvCxnSpPr>
            <p:nvPr/>
          </p:nvCxnSpPr>
          <p:spPr bwMode="auto">
            <a:xfrm>
              <a:off x="1035" y="2658"/>
              <a:ext cx="576" cy="2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3" name="Rectangle 45">
              <a:extLst>
                <a:ext uri="{FF2B5EF4-FFF2-40B4-BE49-F238E27FC236}">
                  <a16:creationId xmlns:a16="http://schemas.microsoft.com/office/drawing/2014/main" id="{385A3EA6-0C34-47B9-955F-7CB5364B7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456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n</a:t>
              </a:r>
            </a:p>
          </p:txBody>
        </p:sp>
        <p:cxnSp>
          <p:nvCxnSpPr>
            <p:cNvPr id="309294" name="AutoShape 46">
              <a:extLst>
                <a:ext uri="{FF2B5EF4-FFF2-40B4-BE49-F238E27FC236}">
                  <a16:creationId xmlns:a16="http://schemas.microsoft.com/office/drawing/2014/main" id="{75DD4053-8C45-413C-A6B7-59700A74A42A}"/>
                </a:ext>
              </a:extLst>
            </p:cNvPr>
            <p:cNvCxnSpPr>
              <a:cxnSpLocks noChangeShapeType="1"/>
              <a:stCxn id="309293" idx="3"/>
              <a:endCxn id="309256" idx="2"/>
            </p:cNvCxnSpPr>
            <p:nvPr/>
          </p:nvCxnSpPr>
          <p:spPr bwMode="auto">
            <a:xfrm flipV="1">
              <a:off x="1046" y="2930"/>
              <a:ext cx="565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5" name="AutoShape 47">
              <a:extLst>
                <a:ext uri="{FF2B5EF4-FFF2-40B4-BE49-F238E27FC236}">
                  <a16:creationId xmlns:a16="http://schemas.microsoft.com/office/drawing/2014/main" id="{8B867E22-F228-4864-A9AA-C269E3486DB9}"/>
                </a:ext>
              </a:extLst>
            </p:cNvPr>
            <p:cNvCxnSpPr>
              <a:cxnSpLocks noChangeShapeType="1"/>
              <a:stCxn id="309255" idx="6"/>
              <a:endCxn id="309262" idx="1"/>
            </p:cNvCxnSpPr>
            <p:nvPr/>
          </p:nvCxnSpPr>
          <p:spPr bwMode="auto">
            <a:xfrm>
              <a:off x="2235" y="2493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6" name="AutoShape 48">
              <a:extLst>
                <a:ext uri="{FF2B5EF4-FFF2-40B4-BE49-F238E27FC236}">
                  <a16:creationId xmlns:a16="http://schemas.microsoft.com/office/drawing/2014/main" id="{A44C187C-214F-417F-939F-E76777C30A35}"/>
                </a:ext>
              </a:extLst>
            </p:cNvPr>
            <p:cNvCxnSpPr>
              <a:cxnSpLocks noChangeShapeType="1"/>
              <a:stCxn id="309256" idx="6"/>
              <a:endCxn id="309264" idx="1"/>
            </p:cNvCxnSpPr>
            <p:nvPr/>
          </p:nvCxnSpPr>
          <p:spPr bwMode="auto">
            <a:xfrm>
              <a:off x="2235" y="2930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7" name="AutoShape 49">
              <a:extLst>
                <a:ext uri="{FF2B5EF4-FFF2-40B4-BE49-F238E27FC236}">
                  <a16:creationId xmlns:a16="http://schemas.microsoft.com/office/drawing/2014/main" id="{2D4E037E-0280-404C-8A04-0790E882F724}"/>
                </a:ext>
              </a:extLst>
            </p:cNvPr>
            <p:cNvCxnSpPr>
              <a:cxnSpLocks noChangeShapeType="1"/>
              <a:stCxn id="309257" idx="6"/>
              <a:endCxn id="309266" idx="1"/>
            </p:cNvCxnSpPr>
            <p:nvPr/>
          </p:nvCxnSpPr>
          <p:spPr bwMode="auto">
            <a:xfrm flipV="1">
              <a:off x="2231" y="3641"/>
              <a:ext cx="497" cy="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8" name="Rectangle 50">
              <a:extLst>
                <a:ext uri="{FF2B5EF4-FFF2-40B4-BE49-F238E27FC236}">
                  <a16:creationId xmlns:a16="http://schemas.microsoft.com/office/drawing/2014/main" id="{83B3CA40-AF66-4FFA-9A82-CFC18B2E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2789"/>
              <a:ext cx="576" cy="230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2</a:t>
              </a:r>
            </a:p>
          </p:txBody>
        </p:sp>
        <p:sp>
          <p:nvSpPr>
            <p:cNvPr id="309299" name="Rectangle 51">
              <a:extLst>
                <a:ext uri="{FF2B5EF4-FFF2-40B4-BE49-F238E27FC236}">
                  <a16:creationId xmlns:a16="http://schemas.microsoft.com/office/drawing/2014/main" id="{4087ADAC-A3E8-42E0-B497-947A3B4D9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3501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m</a:t>
              </a:r>
            </a:p>
          </p:txBody>
        </p:sp>
        <p:cxnSp>
          <p:nvCxnSpPr>
            <p:cNvPr id="309300" name="AutoShape 52">
              <a:extLst>
                <a:ext uri="{FF2B5EF4-FFF2-40B4-BE49-F238E27FC236}">
                  <a16:creationId xmlns:a16="http://schemas.microsoft.com/office/drawing/2014/main" id="{BC98A009-5EC7-400D-BAB1-ACC399DF5224}"/>
                </a:ext>
              </a:extLst>
            </p:cNvPr>
            <p:cNvCxnSpPr>
              <a:cxnSpLocks noChangeShapeType="1"/>
              <a:stCxn id="309253" idx="6"/>
              <a:endCxn id="309270" idx="1"/>
            </p:cNvCxnSpPr>
            <p:nvPr/>
          </p:nvCxnSpPr>
          <p:spPr bwMode="auto">
            <a:xfrm flipV="1">
              <a:off x="4608" y="2470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1" name="AutoShape 53">
              <a:extLst>
                <a:ext uri="{FF2B5EF4-FFF2-40B4-BE49-F238E27FC236}">
                  <a16:creationId xmlns:a16="http://schemas.microsoft.com/office/drawing/2014/main" id="{C966632F-179C-431A-8074-BD2FE24A8EF2}"/>
                </a:ext>
              </a:extLst>
            </p:cNvPr>
            <p:cNvCxnSpPr>
              <a:cxnSpLocks noChangeShapeType="1"/>
              <a:stCxn id="309281" idx="6"/>
              <a:endCxn id="309298" idx="1"/>
            </p:cNvCxnSpPr>
            <p:nvPr/>
          </p:nvCxnSpPr>
          <p:spPr bwMode="auto">
            <a:xfrm flipV="1">
              <a:off x="4608" y="2904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2" name="AutoShape 54">
              <a:extLst>
                <a:ext uri="{FF2B5EF4-FFF2-40B4-BE49-F238E27FC236}">
                  <a16:creationId xmlns:a16="http://schemas.microsoft.com/office/drawing/2014/main" id="{48677EDF-0F4B-475F-9A30-E3DC3DC02B2C}"/>
                </a:ext>
              </a:extLst>
            </p:cNvPr>
            <p:cNvCxnSpPr>
              <a:cxnSpLocks noChangeShapeType="1"/>
              <a:stCxn id="309267" idx="3"/>
              <a:endCxn id="309282" idx="2"/>
            </p:cNvCxnSpPr>
            <p:nvPr/>
          </p:nvCxnSpPr>
          <p:spPr bwMode="auto">
            <a:xfrm>
              <a:off x="3016" y="3641"/>
              <a:ext cx="80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3" name="AutoShape 55">
              <a:extLst>
                <a:ext uri="{FF2B5EF4-FFF2-40B4-BE49-F238E27FC236}">
                  <a16:creationId xmlns:a16="http://schemas.microsoft.com/office/drawing/2014/main" id="{4C0AE093-CAEB-4E31-9952-8B38A87DFCD4}"/>
                </a:ext>
              </a:extLst>
            </p:cNvPr>
            <p:cNvCxnSpPr>
              <a:cxnSpLocks noChangeShapeType="1"/>
              <a:stCxn id="309282" idx="6"/>
              <a:endCxn id="309299" idx="1"/>
            </p:cNvCxnSpPr>
            <p:nvPr/>
          </p:nvCxnSpPr>
          <p:spPr bwMode="auto">
            <a:xfrm flipV="1">
              <a:off x="4631" y="3633"/>
              <a:ext cx="784" cy="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04" name="Line 56">
              <a:extLst>
                <a:ext uri="{FF2B5EF4-FFF2-40B4-BE49-F238E27FC236}">
                  <a16:creationId xmlns:a16="http://schemas.microsoft.com/office/drawing/2014/main" id="{C918976C-1F60-45FC-A4B9-CBDCAD5C5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" y="3166"/>
              <a:ext cx="1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5" name="Line 57">
              <a:extLst>
                <a:ext uri="{FF2B5EF4-FFF2-40B4-BE49-F238E27FC236}">
                  <a16:creationId xmlns:a16="http://schemas.microsoft.com/office/drawing/2014/main" id="{D239BA16-24FA-47DA-9D6F-4E6124F0F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6" name="Line 58">
              <a:extLst>
                <a:ext uri="{FF2B5EF4-FFF2-40B4-BE49-F238E27FC236}">
                  <a16:creationId xmlns:a16="http://schemas.microsoft.com/office/drawing/2014/main" id="{14513CD6-C307-453E-BE63-07EF58A08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493"/>
              <a:ext cx="843" cy="6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7" name="Line 59">
              <a:extLst>
                <a:ext uri="{FF2B5EF4-FFF2-40B4-BE49-F238E27FC236}">
                  <a16:creationId xmlns:a16="http://schemas.microsoft.com/office/drawing/2014/main" id="{62CE4BD6-6B95-492A-A8F7-8D3942CAD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930"/>
              <a:ext cx="843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8" name="Line 60">
              <a:extLst>
                <a:ext uri="{FF2B5EF4-FFF2-40B4-BE49-F238E27FC236}">
                  <a16:creationId xmlns:a16="http://schemas.microsoft.com/office/drawing/2014/main" id="{17509D79-80B2-425D-BA78-BBF683ED7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6" y="3283"/>
              <a:ext cx="843" cy="3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9" name="Rectangle 61">
              <a:extLst>
                <a:ext uri="{FF2B5EF4-FFF2-40B4-BE49-F238E27FC236}">
                  <a16:creationId xmlns:a16="http://schemas.microsoft.com/office/drawing/2014/main" id="{9269E5C0-9D1F-4916-A51A-7CED79D1A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763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3</a:t>
              </a:r>
            </a:p>
          </p:txBody>
        </p:sp>
        <p:cxnSp>
          <p:nvCxnSpPr>
            <p:cNvPr id="309310" name="AutoShape 62">
              <a:extLst>
                <a:ext uri="{FF2B5EF4-FFF2-40B4-BE49-F238E27FC236}">
                  <a16:creationId xmlns:a16="http://schemas.microsoft.com/office/drawing/2014/main" id="{64CA5554-F62F-4079-9553-0CD3952EC229}"/>
                </a:ext>
              </a:extLst>
            </p:cNvPr>
            <p:cNvCxnSpPr>
              <a:cxnSpLocks noChangeShapeType="1"/>
              <a:stCxn id="309309" idx="3"/>
              <a:endCxn id="309255" idx="2"/>
            </p:cNvCxnSpPr>
            <p:nvPr/>
          </p:nvCxnSpPr>
          <p:spPr bwMode="auto">
            <a:xfrm flipV="1">
              <a:off x="1032" y="2493"/>
              <a:ext cx="579" cy="3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1" name="Rectangle 63">
              <a:extLst>
                <a:ext uri="{FF2B5EF4-FFF2-40B4-BE49-F238E27FC236}">
                  <a16:creationId xmlns:a16="http://schemas.microsoft.com/office/drawing/2014/main" id="{2A767D47-51BC-45FC-BBF1-890129A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954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4</a:t>
              </a:r>
            </a:p>
          </p:txBody>
        </p:sp>
        <p:cxnSp>
          <p:nvCxnSpPr>
            <p:cNvPr id="309312" name="AutoShape 64">
              <a:extLst>
                <a:ext uri="{FF2B5EF4-FFF2-40B4-BE49-F238E27FC236}">
                  <a16:creationId xmlns:a16="http://schemas.microsoft.com/office/drawing/2014/main" id="{D715FF0B-A63E-4108-A308-0A2D0A94F459}"/>
                </a:ext>
              </a:extLst>
            </p:cNvPr>
            <p:cNvCxnSpPr>
              <a:cxnSpLocks noChangeShapeType="1"/>
              <a:stCxn id="309311" idx="3"/>
              <a:endCxn id="309257" idx="2"/>
            </p:cNvCxnSpPr>
            <p:nvPr/>
          </p:nvCxnSpPr>
          <p:spPr bwMode="auto">
            <a:xfrm>
              <a:off x="1032" y="3050"/>
              <a:ext cx="575" cy="59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3" name="Text Box 65">
              <a:extLst>
                <a:ext uri="{FF2B5EF4-FFF2-40B4-BE49-F238E27FC236}">
                  <a16:creationId xmlns:a16="http://schemas.microsoft.com/office/drawing/2014/main" id="{A902FC9F-3395-4DDC-851F-38BB3F94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3941"/>
              <a:ext cx="1101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Intermediate</a:t>
              </a:r>
            </a:p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files</a:t>
              </a:r>
            </a:p>
          </p:txBody>
        </p:sp>
        <p:sp>
          <p:nvSpPr>
            <p:cNvPr id="309314" name="Text Box 66">
              <a:extLst>
                <a:ext uri="{FF2B5EF4-FFF2-40B4-BE49-F238E27FC236}">
                  <a16:creationId xmlns:a16="http://schemas.microsoft.com/office/drawing/2014/main" id="{EBF8BD63-F903-4814-98F8-971BCF0D1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1306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5" name="Text Box 67">
              <a:extLst>
                <a:ext uri="{FF2B5EF4-FFF2-40B4-BE49-F238E27FC236}">
                  <a16:creationId xmlns:a16="http://schemas.microsoft.com/office/drawing/2014/main" id="{73FF36F4-068A-452D-9030-627465E5A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" y="1284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6" name="Text Box 68">
              <a:extLst>
                <a:ext uri="{FF2B5EF4-FFF2-40B4-BE49-F238E27FC236}">
                  <a16:creationId xmlns:a16="http://schemas.microsoft.com/office/drawing/2014/main" id="{1556D1FD-74E9-4675-A78D-5A092198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1307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7" name="Line 69">
              <a:extLst>
                <a:ext uri="{FF2B5EF4-FFF2-40B4-BE49-F238E27FC236}">
                  <a16:creationId xmlns:a16="http://schemas.microsoft.com/office/drawing/2014/main" id="{5AD6242A-D067-447C-9394-598D31449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1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784C2342-864F-418C-89B7-FBA7E6B7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 Reduce vs. Databases</a:t>
            </a:r>
          </a:p>
        </p:txBody>
      </p:sp>
      <p:sp>
        <p:nvSpPr>
          <p:cNvPr id="35842" name="Rectangle 5">
            <a:extLst>
              <a:ext uri="{FF2B5EF4-FFF2-40B4-BE49-F238E27FC236}">
                <a16:creationId xmlns:a16="http://schemas.microsoft.com/office/drawing/2014/main" id="{D73CCCE9-1578-425D-9DA8-ACB62BDD1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2" y="826873"/>
            <a:ext cx="5672915" cy="2402102"/>
          </a:xfrm>
        </p:spPr>
        <p:txBody>
          <a:bodyPr/>
          <a:lstStyle/>
          <a:p>
            <a:r>
              <a:rPr lang="en-US" altLang="en-US" dirty="0"/>
              <a:t>Map Reduce widely used for parallel processing</a:t>
            </a:r>
          </a:p>
          <a:p>
            <a:pPr lvl="1"/>
            <a:r>
              <a:rPr lang="en-US" altLang="en-US" dirty="0"/>
              <a:t>Google, Yahoo, and 100</a:t>
            </a:r>
            <a:r>
              <a:rPr lang="ja-JP" altLang="en-US" dirty="0"/>
              <a:t>’</a:t>
            </a:r>
            <a:r>
              <a:rPr lang="en-US" altLang="ja-JP" dirty="0"/>
              <a:t>s of other companies</a:t>
            </a:r>
          </a:p>
          <a:p>
            <a:pPr lvl="1"/>
            <a:r>
              <a:rPr lang="en-US" altLang="en-US" dirty="0"/>
              <a:t>Example uses: compute PageRank, build keyword indices, do data analysis of web click logs, ….</a:t>
            </a:r>
          </a:p>
          <a:p>
            <a:pPr lvl="1"/>
            <a:r>
              <a:rPr lang="en-IN" altLang="en-US" dirty="0"/>
              <a:t>A</a:t>
            </a:r>
            <a:r>
              <a:rPr lang="en-US" altLang="en-US" dirty="0" err="1"/>
              <a:t>llows</a:t>
            </a:r>
            <a:r>
              <a:rPr lang="en-US" altLang="en-US" dirty="0"/>
              <a:t> procedural code in map and reduce functions</a:t>
            </a:r>
          </a:p>
          <a:p>
            <a:pPr lvl="1"/>
            <a:r>
              <a:rPr lang="en-US" altLang="en-US" dirty="0"/>
              <a:t>Allows data of any type</a:t>
            </a:r>
          </a:p>
          <a:p>
            <a:r>
              <a:rPr lang="en-US" altLang="en-US" dirty="0"/>
              <a:t>Many real-world uses of MapReduce cannot be expressed in SQL</a:t>
            </a:r>
          </a:p>
          <a:p>
            <a:r>
              <a:rPr lang="en-US" altLang="en-US" dirty="0"/>
              <a:t>But many computations are much easier to express in SQL</a:t>
            </a:r>
          </a:p>
          <a:p>
            <a:pPr lvl="1"/>
            <a:r>
              <a:rPr lang="en-US" altLang="en-US" dirty="0"/>
              <a:t>Map Reduce is cumbersome for writing simple queries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>
            <a:extLst>
              <a:ext uri="{FF2B5EF4-FFF2-40B4-BE49-F238E27FC236}">
                <a16:creationId xmlns:a16="http://schemas.microsoft.com/office/drawing/2014/main" id="{A2842020-8F3B-45D7-B947-3C49DFF27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Map Reduce vs.  Databases (Cont.)</a:t>
            </a:r>
          </a:p>
        </p:txBody>
      </p:sp>
      <p:sp>
        <p:nvSpPr>
          <p:cNvPr id="36866" name="Rectangle 7">
            <a:extLst>
              <a:ext uri="{FF2B5EF4-FFF2-40B4-BE49-F238E27FC236}">
                <a16:creationId xmlns:a16="http://schemas.microsoft.com/office/drawing/2014/main" id="{0F2BEA05-8F1F-4547-93E6-50109B83A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3" y="864973"/>
            <a:ext cx="5651921" cy="1821077"/>
          </a:xfrm>
        </p:spPr>
        <p:txBody>
          <a:bodyPr/>
          <a:lstStyle/>
          <a:p>
            <a:r>
              <a:rPr lang="en-US" altLang="en-US" dirty="0"/>
              <a:t>Relational operations (select, project, join, aggregation, etc.) can be expressed using Map Reduce</a:t>
            </a:r>
          </a:p>
          <a:p>
            <a:r>
              <a:rPr lang="en-US" altLang="en-US" dirty="0"/>
              <a:t>SQL queries can be translated into Map Reduce infrastructure for execution</a:t>
            </a:r>
          </a:p>
          <a:p>
            <a:pPr lvl="1"/>
            <a:r>
              <a:rPr lang="en-US" altLang="en-US" dirty="0"/>
              <a:t>Apache Hive SQL, Apache Pig Latin, Microsoft SCOPE</a:t>
            </a:r>
          </a:p>
          <a:p>
            <a:r>
              <a:rPr lang="en-US" altLang="en-US" dirty="0"/>
              <a:t>Current generation execution engines support not only Map Reduce, but also other algebraic operations such as joins, aggregation, etc. natively.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CF109-81A1-4B52-838F-6FCF135B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/>
              <a:t>Current generation execution engines </a:t>
            </a:r>
          </a:p>
          <a:p>
            <a:pPr lvl="1"/>
            <a:r>
              <a:rPr lang="en-US" altLang="en-US" sz="1400" dirty="0"/>
              <a:t>Natively support algebraic operations such as joins, aggregation, etc. natively.</a:t>
            </a:r>
          </a:p>
          <a:p>
            <a:pPr lvl="1"/>
            <a:r>
              <a:rPr lang="en-US" altLang="en-US" sz="1400" dirty="0"/>
              <a:t>Allow users to create their </a:t>
            </a:r>
            <a:r>
              <a:rPr lang="en-US" altLang="en-US" sz="1400" dirty="0">
                <a:solidFill>
                  <a:srgbClr val="FF0000"/>
                </a:solidFill>
              </a:rPr>
              <a:t>own algebraic operators</a:t>
            </a:r>
          </a:p>
          <a:p>
            <a:pPr lvl="1"/>
            <a:r>
              <a:rPr lang="en-US" altLang="en-US" sz="1400" dirty="0"/>
              <a:t>Support trees of algebraic operators that can be executed on </a:t>
            </a:r>
            <a:r>
              <a:rPr lang="en-US" altLang="en-US" sz="1400" dirty="0">
                <a:solidFill>
                  <a:srgbClr val="FF0000"/>
                </a:solidFill>
              </a:rPr>
              <a:t>multiple nodes in parallel</a:t>
            </a:r>
          </a:p>
          <a:p>
            <a:r>
              <a:rPr lang="en-US" altLang="en-US" sz="1600" dirty="0"/>
              <a:t>E.g. Apache </a:t>
            </a:r>
            <a:r>
              <a:rPr lang="en-US" altLang="en-US" sz="1600" dirty="0" err="1"/>
              <a:t>Tez</a:t>
            </a:r>
            <a:r>
              <a:rPr lang="en-US" altLang="en-US" sz="1600" dirty="0"/>
              <a:t>, Spark</a:t>
            </a:r>
          </a:p>
          <a:p>
            <a:pPr lvl="1"/>
            <a:r>
              <a:rPr lang="en-US" altLang="en-US" sz="1400" dirty="0" err="1"/>
              <a:t>Tex</a:t>
            </a:r>
            <a:r>
              <a:rPr lang="en-US" altLang="en-US" sz="1400" dirty="0"/>
              <a:t> provides low level API; Hive on </a:t>
            </a:r>
            <a:r>
              <a:rPr lang="en-US" altLang="en-US" sz="1400" dirty="0" err="1"/>
              <a:t>Tez</a:t>
            </a:r>
            <a:r>
              <a:rPr lang="en-US" altLang="en-US" sz="1400" dirty="0"/>
              <a:t> compiles SQL to </a:t>
            </a:r>
            <a:r>
              <a:rPr lang="en-US" altLang="en-US" sz="1400" dirty="0" err="1"/>
              <a:t>Tez</a:t>
            </a:r>
            <a:endParaRPr lang="en-US" altLang="en-US" sz="1400" dirty="0"/>
          </a:p>
          <a:p>
            <a:pPr lvl="1"/>
            <a:r>
              <a:rPr lang="en-IN" sz="1400" dirty="0"/>
              <a:t>Spark provides more user-friendly API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2B2BB-32B3-4233-9101-8F5F71E9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61D58-A741-7C43-80FA-97B72D853328}"/>
              </a:ext>
            </a:extLst>
          </p:cNvPr>
          <p:cNvSpPr txBox="1"/>
          <p:nvPr/>
        </p:nvSpPr>
        <p:spPr>
          <a:xfrm>
            <a:off x="140820" y="2647950"/>
            <a:ext cx="8693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relational model,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are relations.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fixed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set of operators that produce relations from relations (closed).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Are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declarative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languages and compute the execution graph/plan.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Spark/... ... engines: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Enable programmers to develop and add new operators.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 convert reliable distributed datasets/data frames to new RDDs/data frames.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engineer explicitly defines the execution graph (data flow).</a:t>
            </a:r>
          </a:p>
        </p:txBody>
      </p:sp>
    </p:spTree>
    <p:extLst>
      <p:ext uri="{BB962C8B-B14F-4D97-AF65-F5344CB8AC3E}">
        <p14:creationId xmlns:p14="http://schemas.microsoft.com/office/powerpoint/2010/main" val="54960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58219-F644-A386-8A99-B389A546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Final lecture</a:t>
            </a:r>
          </a:p>
          <a:p>
            <a:pPr lvl="1"/>
            <a:r>
              <a:rPr lang="en-US" sz="1400" dirty="0"/>
              <a:t>I am in a meeting during lecture time.</a:t>
            </a:r>
          </a:p>
          <a:p>
            <a:pPr lvl="1"/>
            <a:r>
              <a:rPr lang="en-US" sz="1400" dirty="0"/>
              <a:t>I will record the lecture, and segments will begin appearing this weekend.</a:t>
            </a:r>
          </a:p>
          <a:p>
            <a:pPr lvl="1"/>
            <a:r>
              <a:rPr lang="en-US" sz="1400" dirty="0"/>
              <a:t>It will cover miscellaneous topics and walking through HW 5 project.</a:t>
            </a:r>
          </a:p>
          <a:p>
            <a:r>
              <a:rPr lang="en-US" sz="1600" dirty="0"/>
              <a:t>Homework 5</a:t>
            </a:r>
          </a:p>
          <a:p>
            <a:pPr lvl="1"/>
            <a:r>
              <a:rPr lang="en-US" sz="1400" dirty="0"/>
              <a:t>HW 5A will be a set of written questions. Due next weekend.</a:t>
            </a:r>
          </a:p>
          <a:p>
            <a:pPr lvl="1"/>
            <a:r>
              <a:rPr lang="en-US" sz="1400" dirty="0"/>
              <a:t>HW5B</a:t>
            </a:r>
          </a:p>
          <a:p>
            <a:pPr lvl="2"/>
            <a:r>
              <a:rPr lang="en-US" sz="1200" dirty="0"/>
              <a:t>Will be completing the project template.</a:t>
            </a:r>
          </a:p>
          <a:p>
            <a:pPr lvl="2"/>
            <a:r>
              <a:rPr lang="en-US" sz="1200" dirty="0"/>
              <a:t>I am in the process of simplifying the requirements and providing additional code.</a:t>
            </a:r>
          </a:p>
          <a:p>
            <a:pPr lvl="2"/>
            <a:r>
              <a:rPr lang="en-US" sz="1200" dirty="0"/>
              <a:t>Will be due at the end of the final exam period.</a:t>
            </a:r>
          </a:p>
          <a:p>
            <a:r>
              <a:rPr lang="en-US" sz="1600" dirty="0"/>
              <a:t>Final exam</a:t>
            </a:r>
          </a:p>
          <a:p>
            <a:pPr lvl="1"/>
            <a:r>
              <a:rPr lang="en-US" sz="1400" dirty="0"/>
              <a:t>Will be released approximately next weekend.</a:t>
            </a:r>
          </a:p>
          <a:p>
            <a:pPr lvl="1"/>
            <a:r>
              <a:rPr lang="en-US" sz="1400" dirty="0"/>
              <a:t>There will be two versions:</a:t>
            </a:r>
          </a:p>
          <a:p>
            <a:pPr lvl="2"/>
            <a:r>
              <a:rPr lang="en-US" sz="1200" dirty="0"/>
              <a:t>A non-cumulative version</a:t>
            </a:r>
          </a:p>
          <a:p>
            <a:pPr lvl="2"/>
            <a:r>
              <a:rPr lang="en-US" sz="1200" dirty="0"/>
              <a:t>An optional set of additional questions that form a cumulative exam</a:t>
            </a:r>
          </a:p>
          <a:p>
            <a:pPr lvl="1"/>
            <a:r>
              <a:rPr lang="en-US" sz="1400" dirty="0"/>
              <a:t>You have to pick if you are submitting only the non-cumulative or both parts.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D5ECA-7C2D-3684-CF0A-F2EDB30E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459091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4413"/>
            <a:ext cx="8080577" cy="4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7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080577" cy="40746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C00372-2DEB-2F4C-A7E5-2EE1559BC736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9999-0574-6543-9472-CB4D333C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819150"/>
            <a:ext cx="3711967" cy="244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00CF-CABB-CA4A-9D05-4BB55A93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4362"/>
            <a:ext cx="3504894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19D8-9C63-594C-849B-2DE11557D52B}"/>
              </a:ext>
            </a:extLst>
          </p:cNvPr>
          <p:cNvSpPr txBox="1"/>
          <p:nvPr/>
        </p:nvSpPr>
        <p:spPr>
          <a:xfrm>
            <a:off x="317781" y="3343500"/>
            <a:ext cx="4098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Conceptually similar to query evaluation graph,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explicitly define the graph.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develop your own operators.</a:t>
            </a:r>
          </a:p>
        </p:txBody>
      </p:sp>
    </p:spTree>
    <p:extLst>
      <p:ext uri="{BB962C8B-B14F-4D97-AF65-F5344CB8AC3E}">
        <p14:creationId xmlns:p14="http://schemas.microsoft.com/office/powerpoint/2010/main" val="667682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2060"/>
                </a:solidFill>
              </a:rPr>
              <a:t>Resilient Distributed Dataset 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2060"/>
                </a:solidFill>
              </a:rPr>
              <a:t>RDD</a:t>
            </a:r>
            <a:r>
              <a:rPr lang="en-IN" sz="1800" dirty="0"/>
              <a:t>) abstraction</a:t>
            </a:r>
          </a:p>
          <a:p>
            <a:pPr lvl="1"/>
            <a:r>
              <a:rPr lang="en-IN" sz="1600" dirty="0"/>
              <a:t>Collection of records that can be stored across multiple machines</a:t>
            </a:r>
          </a:p>
          <a:p>
            <a:r>
              <a:rPr lang="en-IN" sz="1800" dirty="0"/>
              <a:t>RDDs can be created by applying algebraic operations on other RDDs</a:t>
            </a:r>
          </a:p>
          <a:p>
            <a:r>
              <a:rPr lang="en-IN" sz="1800" dirty="0"/>
              <a:t>RDDs can be lazily computed when needed</a:t>
            </a:r>
          </a:p>
          <a:p>
            <a:r>
              <a:rPr lang="en-IN" sz="1800" dirty="0"/>
              <a:t>Spark programs can be written in Java/Scala/R</a:t>
            </a:r>
          </a:p>
          <a:p>
            <a:pPr lvl="1"/>
            <a:r>
              <a:rPr lang="en-IN" sz="1600" dirty="0"/>
              <a:t>Our examples are in Java</a:t>
            </a:r>
          </a:p>
          <a:p>
            <a:r>
              <a:rPr lang="en-IN" sz="1800" dirty="0"/>
              <a:t>Spark makes use of Java 8 Lambda expressions; the code</a:t>
            </a:r>
          </a:p>
          <a:p>
            <a:pPr marL="385763" lvl="1" indent="0">
              <a:buNone/>
            </a:pPr>
            <a:r>
              <a:rPr lang="en-US" sz="1600" dirty="0"/>
              <a:t>  s - </a:t>
            </a:r>
            <a:r>
              <a:rPr lang="en-US" sz="1600" i="1" dirty="0"/>
              <a:t>&gt;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</a:t>
            </a:r>
          </a:p>
          <a:p>
            <a:pPr marL="385763" lvl="1" indent="0">
              <a:buNone/>
            </a:pPr>
            <a:r>
              <a:rPr lang="en-US" sz="1600" dirty="0"/>
              <a:t>defines unnamed function that takes argument s and executes the expression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 on the argument</a:t>
            </a:r>
          </a:p>
          <a:p>
            <a:pPr marL="300038"/>
            <a:r>
              <a:rPr lang="en-US" sz="1800" dirty="0"/>
              <a:t>Lambda functions are particularly convenient as arguments to map, reduce and other functions 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in Spark</a:t>
            </a:r>
          </a:p>
        </p:txBody>
      </p:sp>
    </p:spTree>
    <p:extLst>
      <p:ext uri="{BB962C8B-B14F-4D97-AF65-F5344CB8AC3E}">
        <p14:creationId xmlns:p14="http://schemas.microsoft.com/office/powerpoint/2010/main" val="4171661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Spark/</a:t>
            </a:r>
            <a:r>
              <a:rPr lang="en-US" dirty="0" err="1"/>
              <a:t>PySpark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FD5FD-C22F-DD47-BB0A-431E2D69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" y="577077"/>
            <a:ext cx="4546146" cy="17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E325-24D9-6748-AAC8-E886AD6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7077"/>
            <a:ext cx="4132863" cy="178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1FD07-85CB-0C42-B873-CAE2AE6A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6" y="2564324"/>
            <a:ext cx="4724400" cy="1951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668CB-7F4B-8642-BF87-7DBAF0D7CF71}"/>
              </a:ext>
            </a:extLst>
          </p:cNvPr>
          <p:cNvSpPr/>
          <p:nvPr/>
        </p:nvSpPr>
        <p:spPr>
          <a:xfrm>
            <a:off x="200186" y="44466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www.analyticsvidhya.com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/blog/2016/10/spark-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dataframe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-and-operations/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1A7AE-3135-BF49-9CA9-A20867C2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432639"/>
            <a:ext cx="3200675" cy="21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 Supports Spark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B4C8-6E66-2F42-9518-0454E5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724666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1978-325A-2A40-ADD3-F65530AB5D61}"/>
              </a:ext>
            </a:extLst>
          </p:cNvPr>
          <p:cNvSpPr/>
          <p:nvPr/>
        </p:nvSpPr>
        <p:spPr>
          <a:xfrm>
            <a:off x="533400" y="42922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Ember"/>
                <a:ea typeface="ＭＳ Ｐゴシック" charset="-128"/>
                <a:cs typeface="+mn-cs"/>
              </a:rPr>
              <a:t>AWS Glue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Ember"/>
                <a:ea typeface="ＭＳ Ｐゴシック" charset="-128"/>
                <a:cs typeface="+mn-cs"/>
              </a:rPr>
              <a:t> is a serverless data preparation service that makes it easy for data engineers, extract, transform, and load (ETL) developers, data analysts, and data scientists to extract, clean, enrich, normalize, and load data.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351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Crawlers/Classifiers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71A0-3BB4-E348-AA08-72AE76DB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71550"/>
            <a:ext cx="5812929" cy="3428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6E33D-E266-7D4C-B442-A5B59C59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918"/>
            <a:ext cx="5715000" cy="9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552B1-B29F-D745-A7D1-B9CA1ED6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64" y="3105150"/>
            <a:ext cx="5523380" cy="8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5FF1A-A1DD-0149-B802-E107AE96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915400" cy="33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92A6-FC28-7B4C-92EC-1E3562D2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5" y="575818"/>
            <a:ext cx="8610600" cy="39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F43-A76F-7840-834A-5885A23F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Tools </a:t>
            </a:r>
            <a:r>
              <a:rPr lang="en-US" sz="1600" dirty="0"/>
              <a:t>(There are similar tools for SQL, ETL, ... ...)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E13-AA5C-B84D-8105-7612ECB1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56899"/>
            <a:ext cx="8763000" cy="4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4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70F7-525F-0A48-865F-67B9FE4E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Consider the IMDB dataset. We should convert (other conversion needed)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E0E166-9279-2F4F-91AE-7CB381D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8337-9E78-C84E-AC32-EE4B9AF3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84" y="1200150"/>
            <a:ext cx="6477000" cy="129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A3345-4F7D-054B-A648-97FB951A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3070593"/>
            <a:ext cx="23495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683BE-CE96-954C-AA96-D4CAC5F3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876550"/>
            <a:ext cx="170559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06A9D-DD8D-7043-A5B3-D26E24D91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920" y="3025610"/>
            <a:ext cx="1520160" cy="1600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4EFC7-D56C-D391-553C-AD8174891E2F}"/>
              </a:ext>
            </a:extLst>
          </p:cNvPr>
          <p:cNvSpPr txBox="1"/>
          <p:nvPr/>
        </p:nvSpPr>
        <p:spPr>
          <a:xfrm>
            <a:off x="2667000" y="2424463"/>
            <a:ext cx="395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did some operators for this example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homework, and I did in class.</a:t>
            </a:r>
          </a:p>
        </p:txBody>
      </p:sp>
    </p:spTree>
    <p:extLst>
      <p:ext uri="{BB962C8B-B14F-4D97-AF65-F5344CB8AC3E}">
        <p14:creationId xmlns:p14="http://schemas.microsoft.com/office/powerpoint/2010/main" val="11015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28F0-D911-FE3F-B1B6-D16A8315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107313F5-0C00-E30F-F502-0689FB22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0F123-2349-96E9-19E6-BF177FD96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2F4CDB0-3BCA-F215-6610-BAECA5760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36DAC1D-1B5B-9B56-BF1D-B07767E3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 to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Enterprise Information Integration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ETL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Warehouse, Data Lake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Reminder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C6FF9C9-9291-F738-C15C-AE8CA5F47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59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E2CBA-1C87-8048-8B31-3393054C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Input is a dataset and column ID</a:t>
            </a:r>
          </a:p>
          <a:p>
            <a:r>
              <a:rPr lang="en-US" sz="1400" dirty="0"/>
              <a:t>Output is three datasets: dataset with column removed, table of distinct column values,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3E705-91C4-F941-AA63-50524BA6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Algebraic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6A2B7-CD97-E84E-91FB-AC43D74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14350"/>
            <a:ext cx="7989046" cy="3571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63E95-A268-A941-9EEE-50E00D95E648}"/>
              </a:ext>
            </a:extLst>
          </p:cNvPr>
          <p:cNvSpPr txBox="1"/>
          <p:nvPr/>
        </p:nvSpPr>
        <p:spPr>
          <a:xfrm>
            <a:off x="152400" y="2647950"/>
            <a:ext cx="19202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Parallelism level is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3 simultaneous services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each stage.</a:t>
            </a:r>
          </a:p>
        </p:txBody>
      </p:sp>
    </p:spTree>
    <p:extLst>
      <p:ext uri="{BB962C8B-B14F-4D97-AF65-F5344CB8AC3E}">
        <p14:creationId xmlns:p14="http://schemas.microsoft.com/office/powerpoint/2010/main" val="4248949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D538EA-0416-4785-E90D-F8A7526E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external tutorials</a:t>
            </a:r>
          </a:p>
          <a:p>
            <a:pPr lvl="1"/>
            <a:r>
              <a:rPr lang="en-US" dirty="0">
                <a:solidFill>
                  <a:srgbClr val="067D17"/>
                </a:solidFill>
                <a:effectLst/>
                <a:hlinkClick r:id="rId2"/>
              </a:rPr>
              <a:t>https://www.datacamp.com/tutorial/pyspark-tutorial-getting-started-with-pyspark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pPr lvl="1"/>
            <a:r>
              <a:rPr lang="en-US" dirty="0">
                <a:hlinkClick r:id="rId3"/>
              </a:rPr>
              <a:t>https://www.tutorialspoint.com/pyspark/index.htm</a:t>
            </a:r>
            <a:endParaRPr lang="en-US" dirty="0"/>
          </a:p>
          <a:p>
            <a:r>
              <a:rPr lang="en-US" dirty="0"/>
              <a:t>Page through PDF touching on key components ./sparkknolx-190107072101.pdf</a:t>
            </a:r>
          </a:p>
          <a:p>
            <a:r>
              <a:rPr lang="en-US" dirty="0"/>
              <a:t>Go through examples:</a:t>
            </a:r>
          </a:p>
          <a:p>
            <a:pPr lvl="1"/>
            <a:r>
              <a:rPr lang="en-US" dirty="0"/>
              <a:t>/Users/</a:t>
            </a:r>
            <a:r>
              <a:rPr lang="en-US" dirty="0" err="1"/>
              <a:t>donald.ferguson</a:t>
            </a:r>
            <a:r>
              <a:rPr lang="en-US" dirty="0"/>
              <a:t>/Dropbox/000/00-Current-Repos/</a:t>
            </a:r>
            <a:r>
              <a:rPr lang="en-US" dirty="0" err="1"/>
              <a:t>pySpark</a:t>
            </a:r>
            <a:endParaRPr lang="en-US" dirty="0"/>
          </a:p>
          <a:p>
            <a:pPr lvl="2"/>
            <a:r>
              <a:rPr lang="en-US" dirty="0" err="1"/>
              <a:t>process_imdb.ipynb</a:t>
            </a:r>
            <a:endParaRPr lang="en-US" dirty="0"/>
          </a:p>
          <a:p>
            <a:pPr lvl="1"/>
            <a:r>
              <a:rPr lang="en-US" dirty="0"/>
              <a:t>Localhost:4040 for Spark console.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7848C-68AE-B696-960F-4DAFBFBC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Material</a:t>
            </a:r>
          </a:p>
        </p:txBody>
      </p:sp>
    </p:spTree>
    <p:extLst>
      <p:ext uri="{BB962C8B-B14F-4D97-AF65-F5344CB8AC3E}">
        <p14:creationId xmlns:p14="http://schemas.microsoft.com/office/powerpoint/2010/main" val="175597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889BF-1724-4823-909A-6E29CD2F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854654"/>
            <a:ext cx="4629150" cy="907597"/>
          </a:xfrm>
        </p:spPr>
        <p:txBody>
          <a:bodyPr/>
          <a:lstStyle/>
          <a:p>
            <a:r>
              <a:rPr lang="en-IN" sz="2400" dirty="0"/>
              <a:t>Streaming</a:t>
            </a:r>
            <a:r>
              <a:rPr lang="en-IN" dirty="0"/>
              <a:t> </a:t>
            </a:r>
            <a:r>
              <a:rPr lang="en-I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90987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C0B58-8F94-4ACF-8F12-5F54EA0A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Data and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954C7-FA83-4F08-9941-DEC0FEDAF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305932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Streaming data </a:t>
            </a:r>
            <a:r>
              <a:rPr lang="en-IN" dirty="0"/>
              <a:t>refers to data that arrives in a continuous fashion</a:t>
            </a:r>
          </a:p>
          <a:p>
            <a:pPr lvl="1"/>
            <a:r>
              <a:rPr lang="en-IN" dirty="0"/>
              <a:t>Contrast to </a:t>
            </a:r>
            <a:r>
              <a:rPr lang="en-IN" b="1" dirty="0">
                <a:solidFill>
                  <a:srgbClr val="002060"/>
                </a:solidFill>
              </a:rPr>
              <a:t>data-at-rest</a:t>
            </a:r>
          </a:p>
          <a:p>
            <a:r>
              <a:rPr lang="en-IN" dirty="0"/>
              <a:t>Applications include:</a:t>
            </a:r>
          </a:p>
          <a:p>
            <a:pPr lvl="1"/>
            <a:r>
              <a:rPr lang="en-IN" dirty="0"/>
              <a:t>Stock market: stream of trades</a:t>
            </a:r>
          </a:p>
          <a:p>
            <a:pPr lvl="1"/>
            <a:r>
              <a:rPr lang="en-IN" dirty="0"/>
              <a:t>e-commerce site: purchases, searches</a:t>
            </a:r>
          </a:p>
          <a:p>
            <a:pPr lvl="1"/>
            <a:r>
              <a:rPr lang="en-IN" dirty="0"/>
              <a:t>Sensors: sensor readings</a:t>
            </a:r>
          </a:p>
          <a:p>
            <a:pPr lvl="2"/>
            <a:r>
              <a:rPr lang="en-IN" dirty="0"/>
              <a:t>Internet of things</a:t>
            </a:r>
          </a:p>
          <a:p>
            <a:pPr lvl="1"/>
            <a:r>
              <a:rPr lang="en-IN" dirty="0"/>
              <a:t>Network monitoring data</a:t>
            </a:r>
          </a:p>
          <a:p>
            <a:pPr lvl="1"/>
            <a:r>
              <a:rPr lang="en-IN" dirty="0"/>
              <a:t>Social media: tweets and posts can be viewed as a stream</a:t>
            </a:r>
          </a:p>
          <a:p>
            <a:r>
              <a:rPr lang="en-IN" dirty="0"/>
              <a:t>Queries on streams can be very useful</a:t>
            </a:r>
          </a:p>
          <a:p>
            <a:pPr lvl="1"/>
            <a:r>
              <a:rPr lang="en-IN" dirty="0"/>
              <a:t>Monitoring, alerts, automated triggering of actions</a:t>
            </a:r>
          </a:p>
        </p:txBody>
      </p:sp>
    </p:spTree>
    <p:extLst>
      <p:ext uri="{BB962C8B-B14F-4D97-AF65-F5344CB8AC3E}">
        <p14:creationId xmlns:p14="http://schemas.microsoft.com/office/powerpoint/2010/main" val="2822331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778" y="1188823"/>
            <a:ext cx="5561822" cy="29259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Windowing</a:t>
            </a:r>
            <a:r>
              <a:rPr lang="en-IN" dirty="0"/>
              <a:t>: Break up stream into windows, and queries are run on windows</a:t>
            </a:r>
          </a:p>
          <a:p>
            <a:pPr lvl="1"/>
            <a:r>
              <a:rPr lang="en-IN" dirty="0"/>
              <a:t>Stream query languages support window operations</a:t>
            </a:r>
          </a:p>
          <a:p>
            <a:pPr lvl="1"/>
            <a:r>
              <a:rPr lang="en-IN" dirty="0"/>
              <a:t>Windows may be based on time or tuples</a:t>
            </a:r>
          </a:p>
          <a:p>
            <a:pPr lvl="1"/>
            <a:r>
              <a:rPr lang="en-IN" dirty="0"/>
              <a:t>Must figure out when all tuples in a window have been seen</a:t>
            </a:r>
          </a:p>
          <a:p>
            <a:pPr lvl="2"/>
            <a:r>
              <a:rPr lang="en-IN" dirty="0"/>
              <a:t>Easy if stream totally ordered by timestamp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specify that all future tuples have timestamp greater that some value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  <a:r>
              <a:rPr lang="en-IN" dirty="0"/>
              <a:t>: Queries written e.g. in SQL, output partial results based on stream seen so far;  query results updated continuously</a:t>
            </a:r>
          </a:p>
          <a:p>
            <a:pPr lvl="1"/>
            <a:r>
              <a:rPr lang="en-IN" dirty="0"/>
              <a:t>Have some applications, but can lead to flood of updates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388143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Approaches to querying streams:</a:t>
            </a:r>
          </a:p>
        </p:txBody>
      </p:sp>
    </p:spTree>
    <p:extLst>
      <p:ext uri="{BB962C8B-B14F-4D97-AF65-F5344CB8AC3E}">
        <p14:creationId xmlns:p14="http://schemas.microsoft.com/office/powerpoint/2010/main" val="2648131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774" y="1160248"/>
            <a:ext cx="5507395" cy="27450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Algebraic operators on streams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Each operator consumes tuples from a stream and outputs tuples</a:t>
            </a:r>
          </a:p>
          <a:p>
            <a:pPr lvl="1"/>
            <a:r>
              <a:rPr lang="en-IN" dirty="0"/>
              <a:t>Operators can be written e.g., in an imperative language</a:t>
            </a:r>
          </a:p>
          <a:p>
            <a:pPr lvl="1"/>
            <a:r>
              <a:rPr lang="en-IN" dirty="0"/>
              <a:t>Operator may maintain state</a:t>
            </a:r>
          </a:p>
          <a:p>
            <a:r>
              <a:rPr lang="en-IN" b="1" dirty="0">
                <a:solidFill>
                  <a:srgbClr val="002060"/>
                </a:solidFill>
              </a:rPr>
              <a:t>Pattern matching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Queries specify patterns, system detects occurrences of patterns and triggers actions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Complex Event Processing </a:t>
            </a:r>
            <a:r>
              <a:rPr lang="en-IN" dirty="0"/>
              <a:t>(</a:t>
            </a:r>
            <a:r>
              <a:rPr lang="en-IN" b="1" dirty="0">
                <a:solidFill>
                  <a:srgbClr val="002060"/>
                </a:solidFill>
              </a:rPr>
              <a:t>CEP</a:t>
            </a:r>
            <a:r>
              <a:rPr lang="en-IN" dirty="0"/>
              <a:t>) systems</a:t>
            </a:r>
          </a:p>
          <a:p>
            <a:pPr lvl="1"/>
            <a:r>
              <a:rPr lang="en-IN" dirty="0"/>
              <a:t>E.g., Microsoft </a:t>
            </a:r>
            <a:r>
              <a:rPr lang="en-IN" dirty="0" err="1"/>
              <a:t>StreamInsight</a:t>
            </a:r>
            <a:r>
              <a:rPr lang="en-IN" dirty="0"/>
              <a:t>, </a:t>
            </a:r>
            <a:r>
              <a:rPr lang="en-IN" dirty="0" err="1"/>
              <a:t>Flink</a:t>
            </a:r>
            <a:r>
              <a:rPr lang="en-IN" dirty="0"/>
              <a:t> CEP, Oracle Event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4748213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Approaches to querying streams (Cont.):</a:t>
            </a:r>
          </a:p>
        </p:txBody>
      </p:sp>
    </p:spTree>
    <p:extLst>
      <p:ext uri="{BB962C8B-B14F-4D97-AF65-F5344CB8AC3E}">
        <p14:creationId xmlns:p14="http://schemas.microsoft.com/office/powerpoint/2010/main" val="74371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4A9F-70C5-490F-8F05-9CEBB080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Processing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B0C3-5F9E-45FB-B05D-A124CC578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64973"/>
            <a:ext cx="5609933" cy="1687727"/>
          </a:xfrm>
        </p:spPr>
        <p:txBody>
          <a:bodyPr/>
          <a:lstStyle/>
          <a:p>
            <a:r>
              <a:rPr lang="en-IN" dirty="0"/>
              <a:t>Many stream processing systems are purely in-memory, and do not persist data</a:t>
            </a:r>
          </a:p>
          <a:p>
            <a:r>
              <a:rPr lang="en-IN" b="1" dirty="0">
                <a:solidFill>
                  <a:srgbClr val="002060"/>
                </a:solidFill>
              </a:rPr>
              <a:t>Lambda architecture</a:t>
            </a:r>
            <a:r>
              <a:rPr lang="en-IN" dirty="0"/>
              <a:t>: split stream into two, one output goes to stream processing system and the other to a database for storage</a:t>
            </a:r>
          </a:p>
          <a:p>
            <a:pPr lvl="1"/>
            <a:r>
              <a:rPr lang="en-IN" dirty="0"/>
              <a:t>Easy to implement and widely used</a:t>
            </a:r>
          </a:p>
          <a:p>
            <a:pPr lvl="1"/>
            <a:r>
              <a:rPr lang="en-IN" dirty="0"/>
              <a:t>But often leads to duplication of querying effort, once on streaming system and once in database</a:t>
            </a:r>
          </a:p>
        </p:txBody>
      </p:sp>
    </p:spTree>
    <p:extLst>
      <p:ext uri="{BB962C8B-B14F-4D97-AF65-F5344CB8AC3E}">
        <p14:creationId xmlns:p14="http://schemas.microsoft.com/office/powerpoint/2010/main" val="1325528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DF1F-FA9C-437F-B8FF-75ACD55E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Extensions 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EE6E-B8E5-4205-A5D9-87C6B861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602936" cy="2830727"/>
          </a:xfrm>
        </p:spPr>
        <p:txBody>
          <a:bodyPr/>
          <a:lstStyle/>
          <a:p>
            <a:r>
              <a:rPr lang="en-IN" dirty="0"/>
              <a:t>SQL Window functions described in Section 5.5.2</a:t>
            </a:r>
          </a:p>
          <a:p>
            <a:r>
              <a:rPr lang="en-IN" dirty="0"/>
              <a:t>Streaming systems often support more window types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Tumbling window</a:t>
            </a:r>
          </a:p>
          <a:p>
            <a:pPr lvl="2"/>
            <a:r>
              <a:rPr lang="en-IN" dirty="0"/>
              <a:t>E.g., hourly windows, windows don’t </a:t>
            </a:r>
            <a:r>
              <a:rPr lang="en-IN" dirty="0" err="1"/>
              <a:t>overlab</a:t>
            </a:r>
            <a:endParaRPr lang="en-IN" dirty="0"/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Hopping window</a:t>
            </a:r>
          </a:p>
          <a:p>
            <a:pPr lvl="2"/>
            <a:r>
              <a:rPr lang="en-IN" dirty="0"/>
              <a:t>E.g., hourly window computed every 20 minutes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Sliding window</a:t>
            </a:r>
          </a:p>
          <a:p>
            <a:pPr lvl="2"/>
            <a:r>
              <a:rPr lang="en-IN" dirty="0"/>
              <a:t>Window of specified size (based on timestamp interval or number of tuples) around each incoming tuple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Session window</a:t>
            </a:r>
          </a:p>
          <a:p>
            <a:pPr lvl="2"/>
            <a:r>
              <a:rPr lang="en-IN" dirty="0"/>
              <a:t>Groups tuples based on user sessions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863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E684-D851-49C6-BBC4-C93F400F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Window Syntax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53104-2DEB-4DC2-B978-2823A89C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49892" cy="3030752"/>
          </a:xfrm>
        </p:spPr>
        <p:txBody>
          <a:bodyPr/>
          <a:lstStyle/>
          <a:p>
            <a:r>
              <a:rPr lang="en-IN" dirty="0"/>
              <a:t>Windowing syntax varies widely by system</a:t>
            </a:r>
          </a:p>
          <a:p>
            <a:r>
              <a:rPr lang="en-IN" dirty="0"/>
              <a:t>E.g., in Azure Stream Analytics SQL:</a:t>
            </a:r>
            <a:endParaRPr lang="en-IN" sz="600" dirty="0"/>
          </a:p>
          <a:p>
            <a:pPr marL="0" indent="0">
              <a:buNone/>
            </a:pPr>
            <a:br>
              <a:rPr lang="en-IN" sz="600" dirty="0"/>
            </a:br>
            <a:r>
              <a:rPr lang="en-IN" dirty="0"/>
              <a:t>         </a:t>
            </a:r>
            <a:r>
              <a:rPr lang="en-US" b="1" dirty="0"/>
              <a:t>select </a:t>
            </a:r>
            <a:r>
              <a:rPr lang="en-US" i="1" dirty="0"/>
              <a:t>item</a:t>
            </a:r>
            <a:r>
              <a:rPr lang="en-US" dirty="0"/>
              <a:t>, </a:t>
            </a:r>
            <a:r>
              <a:rPr lang="en-US" i="1" dirty="0" err="1"/>
              <a:t>System.Timestamp</a:t>
            </a:r>
            <a:r>
              <a:rPr lang="en-US" i="1" dirty="0"/>
              <a:t> </a:t>
            </a:r>
            <a:r>
              <a:rPr lang="en-US" b="1" dirty="0"/>
              <a:t>as </a:t>
            </a:r>
            <a:r>
              <a:rPr lang="en-US" i="1" dirty="0"/>
              <a:t>window end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amount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from </a:t>
            </a:r>
            <a:r>
              <a:rPr lang="en-US" i="1" dirty="0"/>
              <a:t>order </a:t>
            </a:r>
            <a:r>
              <a:rPr lang="en-US" b="1" dirty="0"/>
              <a:t>timestamp by </a:t>
            </a:r>
            <a:r>
              <a:rPr lang="en-US" i="1" dirty="0"/>
              <a:t>datetime</a:t>
            </a:r>
            <a:br>
              <a:rPr lang="en-US" i="1" dirty="0"/>
            </a:br>
            <a:r>
              <a:rPr lang="en-US" i="1" dirty="0"/>
              <a:t>         </a:t>
            </a:r>
            <a:r>
              <a:rPr lang="en-US" b="1" dirty="0"/>
              <a:t>group by </a:t>
            </a:r>
            <a:r>
              <a:rPr lang="en-US" i="1" dirty="0" err="1"/>
              <a:t>itemid</a:t>
            </a:r>
            <a:r>
              <a:rPr lang="en-US" dirty="0"/>
              <a:t>, </a:t>
            </a:r>
            <a:r>
              <a:rPr lang="en-US" b="1" dirty="0" err="1"/>
              <a:t>tumblingwindow</a:t>
            </a:r>
            <a:r>
              <a:rPr lang="en-US" dirty="0"/>
              <a:t>(</a:t>
            </a:r>
            <a:r>
              <a:rPr lang="en-US" i="1" dirty="0"/>
              <a:t>hour</a:t>
            </a:r>
            <a:r>
              <a:rPr lang="en-US" dirty="0"/>
              <a:t>, 1)</a:t>
            </a:r>
            <a:endParaRPr lang="en-US" sz="600" dirty="0"/>
          </a:p>
          <a:p>
            <a:pPr marL="0" indent="0">
              <a:buNone/>
            </a:pPr>
            <a:r>
              <a:rPr lang="en-US" sz="600" dirty="0"/>
              <a:t>  </a:t>
            </a:r>
          </a:p>
          <a:p>
            <a:r>
              <a:rPr lang="en-US" dirty="0"/>
              <a:t>Aggregates are applied on windows</a:t>
            </a:r>
          </a:p>
          <a:p>
            <a:r>
              <a:rPr lang="en-US" dirty="0"/>
              <a:t>Result of windowing operation on a stream is a relation</a:t>
            </a:r>
          </a:p>
          <a:p>
            <a:r>
              <a:rPr lang="en-US" dirty="0"/>
              <a:t>Many systems support stream-relation joins</a:t>
            </a:r>
          </a:p>
          <a:p>
            <a:r>
              <a:rPr lang="en-US" dirty="0"/>
              <a:t>Stream-stream joins often require join conditions to specify bound on timestamp gap between matching tuples</a:t>
            </a:r>
          </a:p>
          <a:p>
            <a:pPr lvl="1"/>
            <a:r>
              <a:rPr lang="en-US" dirty="0"/>
              <a:t>E.g., tuples must be at most 30 minutes apart in timestamp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438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8F8CED-988D-4F33-D439-C34C5A74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/>
              <a:t>Kafka architecture has 4 actors: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Broker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Zookeeper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Producer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Consumer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There may be multiple brokers and multiple topics.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Topics are divided into partitions based on an event/</a:t>
            </a:r>
            <a:br>
              <a:rPr lang="en-US" sz="1400" dirty="0"/>
            </a:br>
            <a:r>
              <a:rPr lang="en-US" sz="1400" dirty="0"/>
              <a:t>message key to enable parallelism.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FF93A-48D1-7440-1702-C3C680FD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– Kafka Example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8CB6F-3C09-B68D-08E5-41321A7E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3" y="2151419"/>
            <a:ext cx="4038600" cy="2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367FC-4C8D-9717-456F-EBDA9F8A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13188"/>
            <a:ext cx="3585307" cy="1967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EE1A-E1D7-2832-58B2-28919FDF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62766"/>
            <a:ext cx="3750809" cy="21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Integration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00687-FB7C-5641-864A-87F3FBF0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4527550" cy="3685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544C2-849A-FC4F-9B61-7B0D2AF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64" y="742950"/>
            <a:ext cx="3876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0050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D032-CE91-48F8-BE8E-67A23B71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on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8AF0B-B2CE-425D-A14B-7C87D101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876439" cy="982877"/>
          </a:xfrm>
        </p:spPr>
        <p:txBody>
          <a:bodyPr/>
          <a:lstStyle/>
          <a:p>
            <a:r>
              <a:rPr lang="en-IN" dirty="0"/>
              <a:t>Tuples in streams need to be routed to operators</a:t>
            </a:r>
          </a:p>
          <a:p>
            <a:r>
              <a:rPr lang="en-IN" dirty="0"/>
              <a:t>Routing of streams using DAG and publish-subscribe representations</a:t>
            </a:r>
          </a:p>
          <a:p>
            <a:pPr lvl="1"/>
            <a:r>
              <a:rPr lang="en-IN" dirty="0"/>
              <a:t>Used in Apache Storm and Apache Kafka respective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02DA21B-E7D0-45A7-A7FE-81E95511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71701" y="1755526"/>
            <a:ext cx="5569130" cy="22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116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904-0DC1-41EB-A53A-78E9635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Publish Subscribe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86F1-2308-4F5D-9CBF-E7474B56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23163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Publish-subscribe</a:t>
            </a:r>
            <a:r>
              <a:rPr lang="en-IN" dirty="0"/>
              <a:t> (</a:t>
            </a:r>
            <a:r>
              <a:rPr lang="en-IN" b="1" dirty="0">
                <a:solidFill>
                  <a:srgbClr val="002060"/>
                </a:solidFill>
              </a:rPr>
              <a:t>pub-sub</a:t>
            </a:r>
            <a:r>
              <a:rPr lang="en-IN" dirty="0"/>
              <a:t>) systems provide convenient abstraction for processing streams</a:t>
            </a:r>
          </a:p>
          <a:p>
            <a:pPr lvl="1"/>
            <a:r>
              <a:rPr lang="en-IN" dirty="0"/>
              <a:t>Tuples in a stream are published to a topic</a:t>
            </a:r>
          </a:p>
          <a:p>
            <a:pPr lvl="1"/>
            <a:r>
              <a:rPr lang="en-IN" dirty="0"/>
              <a:t>Consumers subscribe to topic</a:t>
            </a:r>
          </a:p>
          <a:p>
            <a:r>
              <a:rPr lang="en-IN" dirty="0"/>
              <a:t>Parallel pub-sub systems allow tuples in a topic to be partitioned across multiple machines</a:t>
            </a:r>
          </a:p>
          <a:p>
            <a:r>
              <a:rPr lang="en-IN" b="1" dirty="0">
                <a:solidFill>
                  <a:srgbClr val="002060"/>
                </a:solidFill>
              </a:rPr>
              <a:t>Apache Kafka </a:t>
            </a:r>
            <a:r>
              <a:rPr lang="en-IN" dirty="0"/>
              <a:t>is a popular parallel pub-sub system widely used to manage streaming data</a:t>
            </a:r>
          </a:p>
          <a:p>
            <a:r>
              <a:rPr lang="en-IN" dirty="0"/>
              <a:t>More details in book</a:t>
            </a:r>
          </a:p>
        </p:txBody>
      </p:sp>
    </p:spTree>
    <p:extLst>
      <p:ext uri="{BB962C8B-B14F-4D97-AF65-F5344CB8AC3E}">
        <p14:creationId xmlns:p14="http://schemas.microsoft.com/office/powerpoint/2010/main" val="32947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430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352550"/>
            <a:ext cx="5974556" cy="292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0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90088</TotalTime>
  <Words>3148</Words>
  <Application>Microsoft Macintosh PowerPoint</Application>
  <PresentationFormat>On-screen Show (16:9)</PresentationFormat>
  <Paragraphs>447</Paragraphs>
  <Slides>71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9" baseType="lpstr">
      <vt:lpstr>ＭＳ Ｐゴシック</vt:lpstr>
      <vt:lpstr>AmazonEmber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Verdana</vt:lpstr>
      <vt:lpstr>Webdings</vt:lpstr>
      <vt:lpstr>Wingdings</vt:lpstr>
      <vt:lpstr>Office Theme</vt:lpstr>
      <vt:lpstr>3_db</vt:lpstr>
      <vt:lpstr>9_Office Theme</vt:lpstr>
      <vt:lpstr>1_Office Theme</vt:lpstr>
      <vt:lpstr>db</vt:lpstr>
      <vt:lpstr>PowerPoint Presentation</vt:lpstr>
      <vt:lpstr>PowerPoint Presentation</vt:lpstr>
      <vt:lpstr>Contents</vt:lpstr>
      <vt:lpstr>PowerPoint Presentation</vt:lpstr>
      <vt:lpstr>Course Overview</vt:lpstr>
      <vt:lpstr>PowerPoint Presentation</vt:lpstr>
      <vt:lpstr>Enterprise Information Integration</vt:lpstr>
      <vt:lpstr>Data Warehouse and Data Lake</vt:lpstr>
      <vt:lpstr>Data Warehousing</vt:lpstr>
      <vt:lpstr>Overview (Cont.)</vt:lpstr>
      <vt:lpstr>ETL Concepts</vt:lpstr>
      <vt:lpstr>PowerPoint Presentation</vt:lpstr>
      <vt:lpstr>Facts and Dimensions</vt:lpstr>
      <vt:lpstr>Hierarchies on Dimensions</vt:lpstr>
      <vt:lpstr>Another Dimension Example – Product Categories</vt:lpstr>
      <vt:lpstr>PowerPoint Presentation</vt:lpstr>
      <vt:lpstr>Data Analysis and OLAP</vt:lpstr>
      <vt:lpstr>Data Cube</vt:lpstr>
      <vt:lpstr>Online Analytical Processing Operations</vt:lpstr>
      <vt:lpstr>Hierarchies on Dimensions</vt:lpstr>
      <vt:lpstr>Another Dimension Example – Product Categories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Switch to Notebook</vt:lpstr>
      <vt:lpstr>Summary</vt:lpstr>
      <vt:lpstr>PowerPoint Presentation</vt:lpstr>
      <vt:lpstr>PowerPoint Presentation</vt:lpstr>
      <vt:lpstr>5 V’s of Big Data</vt:lpstr>
      <vt:lpstr>Growth in Big Data</vt:lpstr>
      <vt:lpstr>Overview</vt:lpstr>
      <vt:lpstr>Overview (Cont.)</vt:lpstr>
      <vt:lpstr>Overview (Cont.)</vt:lpstr>
      <vt:lpstr>Overview (Cont.)</vt:lpstr>
      <vt:lpstr>Big Data Ecosystem/Platform</vt:lpstr>
      <vt:lpstr>Big Data Ecosystem/Platform</vt:lpstr>
      <vt:lpstr>PowerPoint Presentation</vt:lpstr>
      <vt:lpstr>Data Warehouse and Data Lake</vt:lpstr>
      <vt:lpstr>ETL Concepts</vt:lpstr>
      <vt:lpstr>MapReduce</vt:lpstr>
      <vt:lpstr>The Value of Blocks</vt:lpstr>
      <vt:lpstr>Parallel Processing of MapReduce Job</vt:lpstr>
      <vt:lpstr>Map Reduce vs. Databases</vt:lpstr>
      <vt:lpstr>Map Reduce vs.  Databases (Cont.)</vt:lpstr>
      <vt:lpstr>Algebraic Operations</vt:lpstr>
      <vt:lpstr>Spark</vt:lpstr>
      <vt:lpstr>Spark</vt:lpstr>
      <vt:lpstr>Algebraic Operations in Spark</vt:lpstr>
      <vt:lpstr>Spark/PySpark</vt:lpstr>
      <vt:lpstr>AWS Glue Supports Spark</vt:lpstr>
      <vt:lpstr>Crawlers/Classifiers</vt:lpstr>
      <vt:lpstr>Built-In Transforms</vt:lpstr>
      <vt:lpstr>Built-In Transforms</vt:lpstr>
      <vt:lpstr>Visual Tools (There are similar tools for SQL, ETL, ... ...)</vt:lpstr>
      <vt:lpstr>Conceptual Example</vt:lpstr>
      <vt:lpstr>A New Algebraic Operator</vt:lpstr>
      <vt:lpstr>External Material</vt:lpstr>
      <vt:lpstr>Streaming Data</vt:lpstr>
      <vt:lpstr>Streaming Data and Applications</vt:lpstr>
      <vt:lpstr>Querying Streaming Data</vt:lpstr>
      <vt:lpstr>Querying Streaming Data (Cont.)</vt:lpstr>
      <vt:lpstr>Stream Processing Architectures</vt:lpstr>
      <vt:lpstr>Stream Extensions to SQL</vt:lpstr>
      <vt:lpstr>Window Syntax in SQL</vt:lpstr>
      <vt:lpstr>Stream Processing – Kafka Example</vt:lpstr>
      <vt:lpstr>Algebraic Operations on Streams</vt:lpstr>
      <vt:lpstr>Publish Subscribe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653</cp:revision>
  <cp:lastPrinted>2025-04-11T08:53:05Z</cp:lastPrinted>
  <dcterms:created xsi:type="dcterms:W3CDTF">2010-04-12T23:12:02Z</dcterms:created>
  <dcterms:modified xsi:type="dcterms:W3CDTF">2025-04-25T13:52:14Z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